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Nanum Square" panose="020B0600000101010101" charset="-127"/>
      <p:regular r:id="rId23"/>
    </p:embeddedFont>
    <p:embeddedFont>
      <p:font typeface="Nanum Square Bold" panose="020B0600000101010101" charset="-127"/>
      <p:regular r:id="rId24"/>
    </p:embeddedFont>
    <p:embeddedFont>
      <p:font typeface="TT Commons Pro Bold" panose="020B0604020202020204" charset="0"/>
      <p:regular r:id="rId25"/>
    </p:embeddedFont>
    <p:embeddedFont>
      <p:font typeface="Arimo" panose="020B0604020202020204" charset="0"/>
      <p:regular r:id="rId26"/>
    </p:embeddedFont>
    <p:embeddedFont>
      <p:font typeface="Nanum Square Ultra-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T Commons Pro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73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aunn" TargetMode="External"/><Relationship Id="rId2" Type="http://schemas.openxmlformats.org/officeDocument/2006/relationships/hyperlink" Target="https://github.com/2025TUKCOMCD/Bucke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ydg0724" TargetMode="External"/><Relationship Id="rId4" Type="http://schemas.openxmlformats.org/officeDocument/2006/relationships/hyperlink" Target="https://github.com/kimdongii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dongiil" TargetMode="External"/><Relationship Id="rId2" Type="http://schemas.openxmlformats.org/officeDocument/2006/relationships/hyperlink" Target="https://github.com/Baaun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dg072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926" y="955602"/>
            <a:ext cx="17622148" cy="9660138"/>
            <a:chOff x="0" y="0"/>
            <a:chExt cx="4641224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1224" cy="2544234"/>
            </a:xfrm>
            <a:custGeom>
              <a:avLst/>
              <a:gdLst/>
              <a:ahLst/>
              <a:cxnLst/>
              <a:rect l="l" t="t" r="r" b="b"/>
              <a:pathLst>
                <a:path w="4641224" h="2544234">
                  <a:moveTo>
                    <a:pt x="14937" y="0"/>
                  </a:moveTo>
                  <a:lnTo>
                    <a:pt x="4626287" y="0"/>
                  </a:lnTo>
                  <a:cubicBezTo>
                    <a:pt x="4634536" y="0"/>
                    <a:pt x="4641224" y="6688"/>
                    <a:pt x="4641224" y="14937"/>
                  </a:cubicBezTo>
                  <a:lnTo>
                    <a:pt x="4641224" y="2529297"/>
                  </a:lnTo>
                  <a:cubicBezTo>
                    <a:pt x="4641224" y="2537546"/>
                    <a:pt x="4634536" y="2544234"/>
                    <a:pt x="4626287" y="2544234"/>
                  </a:cubicBezTo>
                  <a:lnTo>
                    <a:pt x="14937" y="2544234"/>
                  </a:lnTo>
                  <a:cubicBezTo>
                    <a:pt x="10976" y="2544234"/>
                    <a:pt x="7176" y="2542660"/>
                    <a:pt x="4375" y="2539859"/>
                  </a:cubicBezTo>
                  <a:cubicBezTo>
                    <a:pt x="1574" y="2537058"/>
                    <a:pt x="0" y="2533258"/>
                    <a:pt x="0" y="2529297"/>
                  </a:cubicBezTo>
                  <a:lnTo>
                    <a:pt x="0" y="14937"/>
                  </a:lnTo>
                  <a:cubicBezTo>
                    <a:pt x="0" y="6688"/>
                    <a:pt x="6688" y="0"/>
                    <a:pt x="14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1224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90627" y="1857370"/>
            <a:ext cx="543096" cy="5430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648550" y="7230621"/>
            <a:ext cx="6378034" cy="6409069"/>
            <a:chOff x="0" y="0"/>
            <a:chExt cx="803000" cy="806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3000" cy="806907"/>
            </a:xfrm>
            <a:custGeom>
              <a:avLst/>
              <a:gdLst/>
              <a:ahLst/>
              <a:cxnLst/>
              <a:rect l="l" t="t" r="r" b="b"/>
              <a:pathLst>
                <a:path w="803000" h="806907">
                  <a:moveTo>
                    <a:pt x="401500" y="0"/>
                  </a:moveTo>
                  <a:cubicBezTo>
                    <a:pt x="179758" y="0"/>
                    <a:pt x="0" y="180632"/>
                    <a:pt x="0" y="403454"/>
                  </a:cubicBezTo>
                  <a:cubicBezTo>
                    <a:pt x="0" y="626275"/>
                    <a:pt x="179758" y="806907"/>
                    <a:pt x="401500" y="806907"/>
                  </a:cubicBezTo>
                  <a:cubicBezTo>
                    <a:pt x="623242" y="806907"/>
                    <a:pt x="803000" y="626275"/>
                    <a:pt x="803000" y="403454"/>
                  </a:cubicBezTo>
                  <a:cubicBezTo>
                    <a:pt x="803000" y="180632"/>
                    <a:pt x="623242" y="0"/>
                    <a:pt x="40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5281" y="47073"/>
              <a:ext cx="652437" cy="68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33723" y="-1260639"/>
            <a:ext cx="3694134" cy="3661105"/>
            <a:chOff x="0" y="0"/>
            <a:chExt cx="82013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76874" y="2314740"/>
            <a:ext cx="13334253" cy="421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7"/>
              </a:lnSpc>
            </a:pPr>
            <a:r>
              <a:rPr lang="en-US" sz="8799" b="1" spc="-175">
                <a:solidFill>
                  <a:srgbClr val="5271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스마트글래스를 활용한 </a:t>
            </a:r>
          </a:p>
          <a:p>
            <a:pPr algn="ctr">
              <a:lnSpc>
                <a:spcPts val="11087"/>
              </a:lnSpc>
            </a:pPr>
            <a:r>
              <a:rPr lang="en-US" sz="8799" b="1" spc="-175">
                <a:solidFill>
                  <a:srgbClr val="5271FF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AR 피트니스 보조 서비스</a:t>
            </a:r>
          </a:p>
          <a:p>
            <a:pPr algn="ctr">
              <a:lnSpc>
                <a:spcPts val="11087"/>
              </a:lnSpc>
            </a:pPr>
            <a:endParaRPr lang="en-US" sz="8799" b="1" spc="-175">
              <a:solidFill>
                <a:srgbClr val="5271FF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0" y="1136577"/>
            <a:ext cx="4469766" cy="0"/>
          </a:xfrm>
          <a:prstGeom prst="line">
            <a:avLst/>
          </a:prstGeom>
          <a:ln w="19050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6814563" y="8564689"/>
            <a:ext cx="1910959" cy="1456870"/>
          </a:xfrm>
          <a:custGeom>
            <a:avLst/>
            <a:gdLst/>
            <a:ahLst/>
            <a:cxnLst/>
            <a:rect l="l" t="t" r="r" b="b"/>
            <a:pathLst>
              <a:path w="1910959" h="1456870">
                <a:moveTo>
                  <a:pt x="0" y="0"/>
                </a:moveTo>
                <a:lnTo>
                  <a:pt x="1910960" y="0"/>
                </a:lnTo>
                <a:lnTo>
                  <a:pt x="1910960" y="1456870"/>
                </a:lnTo>
                <a:lnTo>
                  <a:pt x="0" y="145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02493" y="6031497"/>
            <a:ext cx="12083015" cy="287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000" b="1" spc="-120">
                <a:solidFill>
                  <a:srgbClr val="53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AR FITNESS ASSISTANCE SERVICE WITH SMART GLASSES</a:t>
            </a:r>
          </a:p>
          <a:p>
            <a:pPr algn="ctr">
              <a:lnSpc>
                <a:spcPts val="7560"/>
              </a:lnSpc>
            </a:pPr>
            <a:endParaRPr lang="en-US" sz="6000" b="1" spc="-120">
              <a:solidFill>
                <a:srgbClr val="53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8497" y="651184"/>
            <a:ext cx="4789278" cy="30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900" b="1" spc="281">
                <a:solidFill>
                  <a:srgbClr val="527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S3-2 종합설계제안서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12446" y="8584103"/>
            <a:ext cx="4368343" cy="138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</a:pPr>
            <a:r>
              <a:rPr lang="en-US" sz="2169" b="1" spc="-43">
                <a:solidFill>
                  <a:srgbClr val="53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2021152027 이예권 지도교수 전광일</a:t>
            </a:r>
          </a:p>
          <a:p>
            <a:pPr algn="ctr">
              <a:lnSpc>
                <a:spcPts val="2733"/>
              </a:lnSpc>
            </a:pPr>
            <a:r>
              <a:rPr lang="en-US" sz="2169" b="1" spc="-43">
                <a:solidFill>
                  <a:srgbClr val="53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2022150005 김동일 지도교수 전광일</a:t>
            </a:r>
          </a:p>
          <a:p>
            <a:pPr algn="ctr">
              <a:lnSpc>
                <a:spcPts val="2733"/>
              </a:lnSpc>
            </a:pPr>
            <a:r>
              <a:rPr lang="en-US" sz="2169" b="1" spc="-43">
                <a:solidFill>
                  <a:srgbClr val="53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2019150028 양동균 지도교수 전광일</a:t>
            </a:r>
          </a:p>
          <a:p>
            <a:pPr algn="ctr">
              <a:lnSpc>
                <a:spcPts val="2733"/>
              </a:lnSpc>
            </a:pPr>
            <a:endParaRPr lang="en-US" sz="2169" b="1" spc="-43">
              <a:solidFill>
                <a:srgbClr val="53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28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4"/>
            <p:cNvSpPr txBox="1"/>
            <p:nvPr/>
          </p:nvSpPr>
          <p:spPr>
            <a:xfrm>
              <a:off x="0" y="-28575"/>
              <a:ext cx="4640988" cy="257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269327"/>
            <a:ext cx="17621250" cy="803195"/>
            <a:chOff x="0" y="-164399"/>
            <a:chExt cx="4640988" cy="265350"/>
          </a:xfrm>
        </p:grpSpPr>
        <p:sp>
          <p:nvSpPr>
            <p:cNvPr id="9" name="Freeform 9"/>
            <p:cNvSpPr/>
            <p:nvPr/>
          </p:nvSpPr>
          <p:spPr>
            <a:xfrm>
              <a:off x="0" y="-164399"/>
              <a:ext cx="4640988" cy="265350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73953" y="2175245"/>
            <a:ext cx="6887612" cy="2228695"/>
            <a:chOff x="0" y="0"/>
            <a:chExt cx="1684590" cy="545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4590" cy="545100"/>
            </a:xfrm>
            <a:custGeom>
              <a:avLst/>
              <a:gdLst/>
              <a:ahLst/>
              <a:cxnLst/>
              <a:rect l="l" t="t" r="r" b="b"/>
              <a:pathLst>
                <a:path w="1684590" h="545100">
                  <a:moveTo>
                    <a:pt x="44961" y="0"/>
                  </a:moveTo>
                  <a:lnTo>
                    <a:pt x="1639628" y="0"/>
                  </a:lnTo>
                  <a:cubicBezTo>
                    <a:pt x="1664460" y="0"/>
                    <a:pt x="1684590" y="20130"/>
                    <a:pt x="1684590" y="44961"/>
                  </a:cubicBezTo>
                  <a:lnTo>
                    <a:pt x="1684590" y="500139"/>
                  </a:lnTo>
                  <a:cubicBezTo>
                    <a:pt x="1684590" y="524970"/>
                    <a:pt x="1664460" y="545100"/>
                    <a:pt x="1639628" y="545100"/>
                  </a:cubicBezTo>
                  <a:lnTo>
                    <a:pt x="44961" y="545100"/>
                  </a:lnTo>
                  <a:cubicBezTo>
                    <a:pt x="20130" y="545100"/>
                    <a:pt x="0" y="524970"/>
                    <a:pt x="0" y="500139"/>
                  </a:cubicBezTo>
                  <a:lnTo>
                    <a:pt x="0" y="44961"/>
                  </a:lnTo>
                  <a:cubicBezTo>
                    <a:pt x="0" y="20130"/>
                    <a:pt x="20130" y="0"/>
                    <a:pt x="449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84590" cy="57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9503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637" y="1338164"/>
            <a:ext cx="54494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통신 모듈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62292" y="2440530"/>
            <a:ext cx="6310934" cy="166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1"/>
              </a:lnSpc>
            </a:pPr>
            <a:r>
              <a:rPr lang="en-US" sz="2039" b="1" spc="-6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</a:p>
          <a:p>
            <a:pPr marL="442594" lvl="1" indent="-221297" algn="just">
              <a:lnSpc>
                <a:spcPts val="2664"/>
              </a:lnSpc>
              <a:buFont typeface="Arial"/>
              <a:buChar char="•"/>
            </a:pPr>
            <a:r>
              <a:rPr lang="en-US" sz="204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필터링된 JSON데이터 AI서버로 전달</a:t>
            </a:r>
          </a:p>
          <a:p>
            <a:pPr algn="just">
              <a:lnSpc>
                <a:spcPts val="2664"/>
              </a:lnSpc>
            </a:pPr>
            <a:endParaRPr lang="en-US" sz="2049" b="1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594" lvl="1" indent="-221297" algn="just">
              <a:lnSpc>
                <a:spcPts val="2664"/>
              </a:lnSpc>
              <a:buFont typeface="Arial"/>
              <a:buChar char="•"/>
            </a:pPr>
            <a:r>
              <a:rPr lang="en-US" sz="204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AI서버로부터 응답이 오면 클라이언트에게 피드백 전달</a:t>
            </a:r>
          </a:p>
          <a:p>
            <a:pPr algn="just">
              <a:lnSpc>
                <a:spcPts val="2651"/>
              </a:lnSpc>
              <a:spcBef>
                <a:spcPct val="0"/>
              </a:spcBef>
            </a:pPr>
            <a:endParaRPr lang="en-US" sz="2049" b="1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44637" y="2234277"/>
            <a:ext cx="6226140" cy="2643581"/>
          </a:xfrm>
          <a:custGeom>
            <a:avLst/>
            <a:gdLst/>
            <a:ahLst/>
            <a:cxnLst/>
            <a:rect l="l" t="t" r="r" b="b"/>
            <a:pathLst>
              <a:path w="6226140" h="2643581">
                <a:moveTo>
                  <a:pt x="0" y="0"/>
                </a:moveTo>
                <a:lnTo>
                  <a:pt x="6226140" y="0"/>
                </a:lnTo>
                <a:lnTo>
                  <a:pt x="6226140" y="2643581"/>
                </a:lnTo>
                <a:lnTo>
                  <a:pt x="0" y="2643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10150" y="1905438"/>
            <a:ext cx="6767267" cy="7492115"/>
            <a:chOff x="0" y="0"/>
            <a:chExt cx="1655155" cy="18324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55156" cy="1832441"/>
            </a:xfrm>
            <a:custGeom>
              <a:avLst/>
              <a:gdLst/>
              <a:ahLst/>
              <a:cxnLst/>
              <a:rect l="l" t="t" r="r" b="b"/>
              <a:pathLst>
                <a:path w="1655156" h="1832441">
                  <a:moveTo>
                    <a:pt x="45761" y="0"/>
                  </a:moveTo>
                  <a:lnTo>
                    <a:pt x="1609395" y="0"/>
                  </a:lnTo>
                  <a:cubicBezTo>
                    <a:pt x="1634668" y="0"/>
                    <a:pt x="1655156" y="20488"/>
                    <a:pt x="1655156" y="45761"/>
                  </a:cubicBezTo>
                  <a:lnTo>
                    <a:pt x="1655156" y="1786680"/>
                  </a:lnTo>
                  <a:cubicBezTo>
                    <a:pt x="1655156" y="1798816"/>
                    <a:pt x="1650334" y="1810456"/>
                    <a:pt x="1641753" y="1819038"/>
                  </a:cubicBezTo>
                  <a:cubicBezTo>
                    <a:pt x="1633171" y="1827619"/>
                    <a:pt x="1621531" y="1832441"/>
                    <a:pt x="1609395" y="1832441"/>
                  </a:cubicBezTo>
                  <a:lnTo>
                    <a:pt x="45761" y="1832441"/>
                  </a:lnTo>
                  <a:cubicBezTo>
                    <a:pt x="33624" y="1832441"/>
                    <a:pt x="21985" y="1827619"/>
                    <a:pt x="13403" y="1819038"/>
                  </a:cubicBezTo>
                  <a:cubicBezTo>
                    <a:pt x="4821" y="1810456"/>
                    <a:pt x="0" y="1798816"/>
                    <a:pt x="0" y="1786680"/>
                  </a:cubicBezTo>
                  <a:lnTo>
                    <a:pt x="0" y="45761"/>
                  </a:lnTo>
                  <a:cubicBezTo>
                    <a:pt x="0" y="33624"/>
                    <a:pt x="4821" y="21985"/>
                    <a:pt x="13403" y="13403"/>
                  </a:cubicBezTo>
                  <a:cubicBezTo>
                    <a:pt x="21985" y="4821"/>
                    <a:pt x="33624" y="0"/>
                    <a:pt x="45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655155" cy="1861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44637" y="5143500"/>
            <a:ext cx="6425269" cy="3852723"/>
          </a:xfrm>
          <a:custGeom>
            <a:avLst/>
            <a:gdLst/>
            <a:ahLst/>
            <a:cxnLst/>
            <a:rect l="l" t="t" r="r" b="b"/>
            <a:pathLst>
              <a:path w="6425269" h="3852723">
                <a:moveTo>
                  <a:pt x="0" y="0"/>
                </a:moveTo>
                <a:lnTo>
                  <a:pt x="6425269" y="0"/>
                </a:lnTo>
                <a:lnTo>
                  <a:pt x="6425269" y="3852723"/>
                </a:lnTo>
                <a:lnTo>
                  <a:pt x="0" y="385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73953" y="4877858"/>
            <a:ext cx="6670991" cy="3189792"/>
            <a:chOff x="0" y="0"/>
            <a:chExt cx="1631608" cy="7801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31608" cy="780167"/>
            </a:xfrm>
            <a:custGeom>
              <a:avLst/>
              <a:gdLst/>
              <a:ahLst/>
              <a:cxnLst/>
              <a:rect l="l" t="t" r="r" b="b"/>
              <a:pathLst>
                <a:path w="1631608" h="780167">
                  <a:moveTo>
                    <a:pt x="46421" y="0"/>
                  </a:moveTo>
                  <a:lnTo>
                    <a:pt x="1585187" y="0"/>
                  </a:lnTo>
                  <a:cubicBezTo>
                    <a:pt x="1610824" y="0"/>
                    <a:pt x="1631608" y="20784"/>
                    <a:pt x="1631608" y="46421"/>
                  </a:cubicBezTo>
                  <a:lnTo>
                    <a:pt x="1631608" y="733746"/>
                  </a:lnTo>
                  <a:cubicBezTo>
                    <a:pt x="1631608" y="759384"/>
                    <a:pt x="1610824" y="780167"/>
                    <a:pt x="1585187" y="780167"/>
                  </a:cubicBezTo>
                  <a:lnTo>
                    <a:pt x="46421" y="780167"/>
                  </a:lnTo>
                  <a:cubicBezTo>
                    <a:pt x="20784" y="780167"/>
                    <a:pt x="0" y="759384"/>
                    <a:pt x="0" y="733746"/>
                  </a:cubicBezTo>
                  <a:lnTo>
                    <a:pt x="0" y="46421"/>
                  </a:lnTo>
                  <a:cubicBezTo>
                    <a:pt x="0" y="20784"/>
                    <a:pt x="20784" y="0"/>
                    <a:pt x="4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631608" cy="80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131869" y="5273781"/>
            <a:ext cx="5611724" cy="26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제공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594" lvl="1" indent="-221297" algn="l">
              <a:lnSpc>
                <a:spcPts val="2664"/>
              </a:lnSpc>
              <a:buAutoNum type="arabicPeriod"/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서버로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전송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189" lvl="2" indent="-295063" algn="l">
              <a:lnSpc>
                <a:spcPts val="2664"/>
              </a:lnSpc>
              <a:buFont typeface="Arial"/>
              <a:buChar char="⚬"/>
            </a:pP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WEBSOCKET을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사용하여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AI서버와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교환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수행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2664"/>
              </a:lnSpc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2. AI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응답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수신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및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전달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189" lvl="2" indent="-295063" algn="l">
              <a:lnSpc>
                <a:spcPts val="2664"/>
              </a:lnSpc>
              <a:buFont typeface="Arial"/>
              <a:buChar char="⚬"/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서버의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분석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결과를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클라이언트로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자동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전달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  <a:p>
            <a:pPr algn="l">
              <a:lnSpc>
                <a:spcPts val="2664"/>
              </a:lnSpc>
            </a:pP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5" name="TextBox 7"/>
          <p:cNvSpPr txBox="1"/>
          <p:nvPr/>
        </p:nvSpPr>
        <p:spPr>
          <a:xfrm>
            <a:off x="333375" y="204935"/>
            <a:ext cx="17621250" cy="9380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just">
              <a:lnSpc>
                <a:spcPts val="2664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325" y="29438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80703" y="1847561"/>
            <a:ext cx="3123360" cy="3123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20403" y="7970250"/>
            <a:ext cx="3694134" cy="3661105"/>
            <a:chOff x="0" y="0"/>
            <a:chExt cx="82013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04063" y="8551977"/>
            <a:ext cx="543096" cy="5430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03266" y="1573872"/>
            <a:ext cx="2349130" cy="3942034"/>
          </a:xfrm>
          <a:custGeom>
            <a:avLst/>
            <a:gdLst/>
            <a:ahLst/>
            <a:cxnLst/>
            <a:rect l="l" t="t" r="r" b="b"/>
            <a:pathLst>
              <a:path w="2349130" h="3942034">
                <a:moveTo>
                  <a:pt x="0" y="0"/>
                </a:moveTo>
                <a:lnTo>
                  <a:pt x="2349130" y="0"/>
                </a:lnTo>
                <a:lnTo>
                  <a:pt x="2349130" y="3942034"/>
                </a:lnTo>
                <a:lnTo>
                  <a:pt x="0" y="394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990464" y="1735417"/>
            <a:ext cx="1779276" cy="3618945"/>
          </a:xfrm>
          <a:custGeom>
            <a:avLst/>
            <a:gdLst/>
            <a:ahLst/>
            <a:cxnLst/>
            <a:rect l="l" t="t" r="r" b="b"/>
            <a:pathLst>
              <a:path w="1779276" h="3618945">
                <a:moveTo>
                  <a:pt x="0" y="0"/>
                </a:moveTo>
                <a:lnTo>
                  <a:pt x="1779276" y="0"/>
                </a:lnTo>
                <a:lnTo>
                  <a:pt x="1779276" y="3618945"/>
                </a:lnTo>
                <a:lnTo>
                  <a:pt x="0" y="3618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249387" y="1746400"/>
            <a:ext cx="1733696" cy="3607962"/>
          </a:xfrm>
          <a:custGeom>
            <a:avLst/>
            <a:gdLst/>
            <a:ahLst/>
            <a:cxnLst/>
            <a:rect l="l" t="t" r="r" b="b"/>
            <a:pathLst>
              <a:path w="1733696" h="3607962">
                <a:moveTo>
                  <a:pt x="0" y="0"/>
                </a:moveTo>
                <a:lnTo>
                  <a:pt x="1733696" y="0"/>
                </a:lnTo>
                <a:lnTo>
                  <a:pt x="1733696" y="3607962"/>
                </a:lnTo>
                <a:lnTo>
                  <a:pt x="0" y="3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54182" y="5676819"/>
            <a:ext cx="1771845" cy="3657758"/>
          </a:xfrm>
          <a:custGeom>
            <a:avLst/>
            <a:gdLst/>
            <a:ahLst/>
            <a:cxnLst/>
            <a:rect l="l" t="t" r="r" b="b"/>
            <a:pathLst>
              <a:path w="1771845" h="3657758">
                <a:moveTo>
                  <a:pt x="0" y="0"/>
                </a:moveTo>
                <a:lnTo>
                  <a:pt x="1771846" y="0"/>
                </a:lnTo>
                <a:lnTo>
                  <a:pt x="1771846" y="3657758"/>
                </a:lnTo>
                <a:lnTo>
                  <a:pt x="0" y="3657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977189" y="5676819"/>
            <a:ext cx="1805826" cy="3657758"/>
          </a:xfrm>
          <a:custGeom>
            <a:avLst/>
            <a:gdLst/>
            <a:ahLst/>
            <a:cxnLst/>
            <a:rect l="l" t="t" r="r" b="b"/>
            <a:pathLst>
              <a:path w="1805826" h="3657758">
                <a:moveTo>
                  <a:pt x="0" y="0"/>
                </a:moveTo>
                <a:lnTo>
                  <a:pt x="1805826" y="0"/>
                </a:lnTo>
                <a:lnTo>
                  <a:pt x="1805826" y="3657758"/>
                </a:lnTo>
                <a:lnTo>
                  <a:pt x="0" y="3657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07869" y="1735417"/>
            <a:ext cx="1767745" cy="3618945"/>
          </a:xfrm>
          <a:custGeom>
            <a:avLst/>
            <a:gdLst/>
            <a:ahLst/>
            <a:cxnLst/>
            <a:rect l="l" t="t" r="r" b="b"/>
            <a:pathLst>
              <a:path w="1767745" h="3618945">
                <a:moveTo>
                  <a:pt x="0" y="0"/>
                </a:moveTo>
                <a:lnTo>
                  <a:pt x="1767744" y="0"/>
                </a:lnTo>
                <a:lnTo>
                  <a:pt x="1767744" y="3618945"/>
                </a:lnTo>
                <a:lnTo>
                  <a:pt x="0" y="3618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19503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0150" y="1233025"/>
            <a:ext cx="55504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50578" y="2659265"/>
            <a:ext cx="2682398" cy="5671873"/>
          </a:xfrm>
          <a:custGeom>
            <a:avLst/>
            <a:gdLst/>
            <a:ahLst/>
            <a:cxnLst/>
            <a:rect l="l" t="t" r="r" b="b"/>
            <a:pathLst>
              <a:path w="2682398" h="5671873">
                <a:moveTo>
                  <a:pt x="0" y="0"/>
                </a:moveTo>
                <a:lnTo>
                  <a:pt x="2682399" y="0"/>
                </a:lnTo>
                <a:lnTo>
                  <a:pt x="2682399" y="5671873"/>
                </a:lnTo>
                <a:lnTo>
                  <a:pt x="0" y="567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2608554"/>
            <a:ext cx="3989844" cy="2534946"/>
            <a:chOff x="0" y="0"/>
            <a:chExt cx="975846" cy="6200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846" cy="620003"/>
            </a:xfrm>
            <a:custGeom>
              <a:avLst/>
              <a:gdLst/>
              <a:ahLst/>
              <a:cxnLst/>
              <a:rect l="l" t="t" r="r" b="b"/>
              <a:pathLst>
                <a:path w="975846" h="620003">
                  <a:moveTo>
                    <a:pt x="77616" y="0"/>
                  </a:moveTo>
                  <a:lnTo>
                    <a:pt x="898230" y="0"/>
                  </a:lnTo>
                  <a:cubicBezTo>
                    <a:pt x="918815" y="0"/>
                    <a:pt x="938557" y="8177"/>
                    <a:pt x="953113" y="22733"/>
                  </a:cubicBezTo>
                  <a:cubicBezTo>
                    <a:pt x="967669" y="37289"/>
                    <a:pt x="975846" y="57031"/>
                    <a:pt x="975846" y="77616"/>
                  </a:cubicBezTo>
                  <a:lnTo>
                    <a:pt x="975846" y="542387"/>
                  </a:lnTo>
                  <a:cubicBezTo>
                    <a:pt x="975846" y="562972"/>
                    <a:pt x="967669" y="582714"/>
                    <a:pt x="953113" y="597270"/>
                  </a:cubicBezTo>
                  <a:cubicBezTo>
                    <a:pt x="938557" y="611826"/>
                    <a:pt x="918815" y="620003"/>
                    <a:pt x="898230" y="620003"/>
                  </a:cubicBezTo>
                  <a:lnTo>
                    <a:pt x="77616" y="620003"/>
                  </a:lnTo>
                  <a:cubicBezTo>
                    <a:pt x="57031" y="620003"/>
                    <a:pt x="37289" y="611826"/>
                    <a:pt x="22733" y="597270"/>
                  </a:cubicBezTo>
                  <a:cubicBezTo>
                    <a:pt x="8177" y="582714"/>
                    <a:pt x="0" y="562972"/>
                    <a:pt x="0" y="542387"/>
                  </a:cubicBezTo>
                  <a:lnTo>
                    <a:pt x="0" y="77616"/>
                  </a:lnTo>
                  <a:cubicBezTo>
                    <a:pt x="0" y="57031"/>
                    <a:pt x="8177" y="37289"/>
                    <a:pt x="22733" y="22733"/>
                  </a:cubicBezTo>
                  <a:cubicBezTo>
                    <a:pt x="37289" y="8177"/>
                    <a:pt x="57031" y="0"/>
                    <a:pt x="77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75846" cy="64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683426"/>
            <a:ext cx="3989844" cy="2764130"/>
            <a:chOff x="0" y="0"/>
            <a:chExt cx="975846" cy="6760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5846" cy="676058"/>
            </a:xfrm>
            <a:custGeom>
              <a:avLst/>
              <a:gdLst/>
              <a:ahLst/>
              <a:cxnLst/>
              <a:rect l="l" t="t" r="r" b="b"/>
              <a:pathLst>
                <a:path w="975846" h="676058">
                  <a:moveTo>
                    <a:pt x="77616" y="0"/>
                  </a:moveTo>
                  <a:lnTo>
                    <a:pt x="898230" y="0"/>
                  </a:lnTo>
                  <a:cubicBezTo>
                    <a:pt x="918815" y="0"/>
                    <a:pt x="938557" y="8177"/>
                    <a:pt x="953113" y="22733"/>
                  </a:cubicBezTo>
                  <a:cubicBezTo>
                    <a:pt x="967669" y="37289"/>
                    <a:pt x="975846" y="57031"/>
                    <a:pt x="975846" y="77616"/>
                  </a:cubicBezTo>
                  <a:lnTo>
                    <a:pt x="975846" y="598442"/>
                  </a:lnTo>
                  <a:cubicBezTo>
                    <a:pt x="975846" y="619027"/>
                    <a:pt x="967669" y="638769"/>
                    <a:pt x="953113" y="653325"/>
                  </a:cubicBezTo>
                  <a:cubicBezTo>
                    <a:pt x="938557" y="667881"/>
                    <a:pt x="918815" y="676058"/>
                    <a:pt x="898230" y="676058"/>
                  </a:cubicBezTo>
                  <a:lnTo>
                    <a:pt x="77616" y="676058"/>
                  </a:lnTo>
                  <a:cubicBezTo>
                    <a:pt x="57031" y="676058"/>
                    <a:pt x="37289" y="667881"/>
                    <a:pt x="22733" y="653325"/>
                  </a:cubicBezTo>
                  <a:cubicBezTo>
                    <a:pt x="8177" y="638769"/>
                    <a:pt x="0" y="619027"/>
                    <a:pt x="0" y="598442"/>
                  </a:cubicBezTo>
                  <a:lnTo>
                    <a:pt x="0" y="77616"/>
                  </a:lnTo>
                  <a:cubicBezTo>
                    <a:pt x="0" y="57031"/>
                    <a:pt x="8177" y="37289"/>
                    <a:pt x="22733" y="22733"/>
                  </a:cubicBezTo>
                  <a:cubicBezTo>
                    <a:pt x="37289" y="8177"/>
                    <a:pt x="57031" y="0"/>
                    <a:pt x="77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75846" cy="704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489550" y="2116244"/>
            <a:ext cx="4074024" cy="6449765"/>
          </a:xfrm>
          <a:custGeom>
            <a:avLst/>
            <a:gdLst/>
            <a:ahLst/>
            <a:cxnLst/>
            <a:rect l="l" t="t" r="r" b="b"/>
            <a:pathLst>
              <a:path w="4074024" h="6449765">
                <a:moveTo>
                  <a:pt x="0" y="0"/>
                </a:moveTo>
                <a:lnTo>
                  <a:pt x="4074025" y="0"/>
                </a:lnTo>
                <a:lnTo>
                  <a:pt x="4074025" y="6449765"/>
                </a:lnTo>
                <a:lnTo>
                  <a:pt x="0" y="6449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10150" y="527031"/>
            <a:ext cx="6360626" cy="4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09978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81546" y="8229434"/>
            <a:ext cx="9525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407689" y="3816950"/>
            <a:ext cx="3231866" cy="11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특정 사용자(UID)의 운동 기록(영상 목록)을 조회</a:t>
            </a:r>
          </a:p>
          <a:p>
            <a:pPr marL="0" lvl="0" indent="0" algn="ctr">
              <a:lnSpc>
                <a:spcPts val="3184"/>
              </a:lnSpc>
            </a:pPr>
            <a:endParaRPr lang="en-US" sz="2122" spc="-63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07689" y="2984885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getUserVideo(uid)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7689" y="6970525"/>
            <a:ext cx="3231866" cy="11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특정 비디오(vid)에 대한 </a:t>
            </a:r>
          </a:p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상세 정보 조회</a:t>
            </a:r>
          </a:p>
          <a:p>
            <a:pPr marL="0" lvl="0" indent="0" algn="ctr">
              <a:lnSpc>
                <a:spcPts val="3184"/>
              </a:lnSpc>
            </a:pPr>
            <a:endParaRPr lang="en-US" sz="2122" spc="-63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7689" y="6081652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getUserVideoDetail(vid)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144000" y="2062335"/>
            <a:ext cx="3989844" cy="2062484"/>
            <a:chOff x="0" y="0"/>
            <a:chExt cx="975846" cy="5044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5846" cy="504448"/>
            </a:xfrm>
            <a:custGeom>
              <a:avLst/>
              <a:gdLst/>
              <a:ahLst/>
              <a:cxnLst/>
              <a:rect l="l" t="t" r="r" b="b"/>
              <a:pathLst>
                <a:path w="975846" h="504448">
                  <a:moveTo>
                    <a:pt x="77616" y="0"/>
                  </a:moveTo>
                  <a:lnTo>
                    <a:pt x="898230" y="0"/>
                  </a:lnTo>
                  <a:cubicBezTo>
                    <a:pt x="918815" y="0"/>
                    <a:pt x="938557" y="8177"/>
                    <a:pt x="953113" y="22733"/>
                  </a:cubicBezTo>
                  <a:cubicBezTo>
                    <a:pt x="967669" y="37289"/>
                    <a:pt x="975846" y="57031"/>
                    <a:pt x="975846" y="77616"/>
                  </a:cubicBezTo>
                  <a:lnTo>
                    <a:pt x="975846" y="426831"/>
                  </a:lnTo>
                  <a:cubicBezTo>
                    <a:pt x="975846" y="447416"/>
                    <a:pt x="967669" y="467159"/>
                    <a:pt x="953113" y="481714"/>
                  </a:cubicBezTo>
                  <a:cubicBezTo>
                    <a:pt x="938557" y="496270"/>
                    <a:pt x="918815" y="504448"/>
                    <a:pt x="898230" y="504448"/>
                  </a:cubicBezTo>
                  <a:lnTo>
                    <a:pt x="77616" y="504448"/>
                  </a:lnTo>
                  <a:cubicBezTo>
                    <a:pt x="57031" y="504448"/>
                    <a:pt x="37289" y="496270"/>
                    <a:pt x="22733" y="481714"/>
                  </a:cubicBezTo>
                  <a:cubicBezTo>
                    <a:pt x="8177" y="467159"/>
                    <a:pt x="0" y="447416"/>
                    <a:pt x="0" y="426831"/>
                  </a:cubicBezTo>
                  <a:lnTo>
                    <a:pt x="0" y="77616"/>
                  </a:lnTo>
                  <a:cubicBezTo>
                    <a:pt x="0" y="57031"/>
                    <a:pt x="8177" y="37289"/>
                    <a:pt x="22733" y="22733"/>
                  </a:cubicBezTo>
                  <a:cubicBezTo>
                    <a:pt x="37289" y="8177"/>
                    <a:pt x="57031" y="0"/>
                    <a:pt x="77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975846" cy="53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522989" y="3193841"/>
            <a:ext cx="3231866" cy="39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운동 기록을 업로드하는 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22989" y="2438666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uploadVideo()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144000" y="4420188"/>
            <a:ext cx="3989844" cy="2262073"/>
            <a:chOff x="0" y="0"/>
            <a:chExt cx="975846" cy="55326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75846" cy="553264"/>
            </a:xfrm>
            <a:custGeom>
              <a:avLst/>
              <a:gdLst/>
              <a:ahLst/>
              <a:cxnLst/>
              <a:rect l="l" t="t" r="r" b="b"/>
              <a:pathLst>
                <a:path w="975846" h="553264">
                  <a:moveTo>
                    <a:pt x="77616" y="0"/>
                  </a:moveTo>
                  <a:lnTo>
                    <a:pt x="898230" y="0"/>
                  </a:lnTo>
                  <a:cubicBezTo>
                    <a:pt x="918815" y="0"/>
                    <a:pt x="938557" y="8177"/>
                    <a:pt x="953113" y="22733"/>
                  </a:cubicBezTo>
                  <a:cubicBezTo>
                    <a:pt x="967669" y="37289"/>
                    <a:pt x="975846" y="57031"/>
                    <a:pt x="975846" y="77616"/>
                  </a:cubicBezTo>
                  <a:lnTo>
                    <a:pt x="975846" y="475647"/>
                  </a:lnTo>
                  <a:cubicBezTo>
                    <a:pt x="975846" y="496232"/>
                    <a:pt x="967669" y="515974"/>
                    <a:pt x="953113" y="530530"/>
                  </a:cubicBezTo>
                  <a:cubicBezTo>
                    <a:pt x="938557" y="545086"/>
                    <a:pt x="918815" y="553264"/>
                    <a:pt x="898230" y="553264"/>
                  </a:cubicBezTo>
                  <a:lnTo>
                    <a:pt x="77616" y="553264"/>
                  </a:lnTo>
                  <a:cubicBezTo>
                    <a:pt x="57031" y="553264"/>
                    <a:pt x="37289" y="545086"/>
                    <a:pt x="22733" y="530530"/>
                  </a:cubicBezTo>
                  <a:cubicBezTo>
                    <a:pt x="8177" y="515974"/>
                    <a:pt x="0" y="496232"/>
                    <a:pt x="0" y="475647"/>
                  </a:cubicBezTo>
                  <a:lnTo>
                    <a:pt x="0" y="77616"/>
                  </a:lnTo>
                  <a:cubicBezTo>
                    <a:pt x="0" y="57031"/>
                    <a:pt x="8177" y="37289"/>
                    <a:pt x="22733" y="22733"/>
                  </a:cubicBezTo>
                  <a:cubicBezTo>
                    <a:pt x="37289" y="8177"/>
                    <a:pt x="57031" y="0"/>
                    <a:pt x="77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975846" cy="581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522989" y="5716250"/>
            <a:ext cx="3231866" cy="39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특정 비디오를 삭제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33495" y="4948390"/>
            <a:ext cx="3610855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deleteUserVideo(vid, video)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144000" y="6977630"/>
            <a:ext cx="3989844" cy="2062484"/>
            <a:chOff x="0" y="0"/>
            <a:chExt cx="975846" cy="50444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75846" cy="504448"/>
            </a:xfrm>
            <a:custGeom>
              <a:avLst/>
              <a:gdLst/>
              <a:ahLst/>
              <a:cxnLst/>
              <a:rect l="l" t="t" r="r" b="b"/>
              <a:pathLst>
                <a:path w="975846" h="504448">
                  <a:moveTo>
                    <a:pt x="77616" y="0"/>
                  </a:moveTo>
                  <a:lnTo>
                    <a:pt x="898230" y="0"/>
                  </a:lnTo>
                  <a:cubicBezTo>
                    <a:pt x="918815" y="0"/>
                    <a:pt x="938557" y="8177"/>
                    <a:pt x="953113" y="22733"/>
                  </a:cubicBezTo>
                  <a:cubicBezTo>
                    <a:pt x="967669" y="37289"/>
                    <a:pt x="975846" y="57031"/>
                    <a:pt x="975846" y="77616"/>
                  </a:cubicBezTo>
                  <a:lnTo>
                    <a:pt x="975846" y="426831"/>
                  </a:lnTo>
                  <a:cubicBezTo>
                    <a:pt x="975846" y="447416"/>
                    <a:pt x="967669" y="467159"/>
                    <a:pt x="953113" y="481714"/>
                  </a:cubicBezTo>
                  <a:cubicBezTo>
                    <a:pt x="938557" y="496270"/>
                    <a:pt x="918815" y="504448"/>
                    <a:pt x="898230" y="504448"/>
                  </a:cubicBezTo>
                  <a:lnTo>
                    <a:pt x="77616" y="504448"/>
                  </a:lnTo>
                  <a:cubicBezTo>
                    <a:pt x="57031" y="504448"/>
                    <a:pt x="37289" y="496270"/>
                    <a:pt x="22733" y="481714"/>
                  </a:cubicBezTo>
                  <a:cubicBezTo>
                    <a:pt x="8177" y="467159"/>
                    <a:pt x="0" y="447416"/>
                    <a:pt x="0" y="426831"/>
                  </a:cubicBezTo>
                  <a:lnTo>
                    <a:pt x="0" y="77616"/>
                  </a:lnTo>
                  <a:cubicBezTo>
                    <a:pt x="0" y="57031"/>
                    <a:pt x="8177" y="37289"/>
                    <a:pt x="22733" y="22733"/>
                  </a:cubicBezTo>
                  <a:cubicBezTo>
                    <a:pt x="37289" y="8177"/>
                    <a:pt x="57031" y="0"/>
                    <a:pt x="77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975846" cy="53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522989" y="7698322"/>
            <a:ext cx="3231866" cy="11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endParaRPr/>
          </a:p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특정 비디오 정보를 수정</a:t>
            </a:r>
          </a:p>
          <a:p>
            <a:pPr marL="0" lvl="0" indent="0" algn="ctr">
              <a:lnSpc>
                <a:spcPts val="3184"/>
              </a:lnSpc>
            </a:pPr>
            <a:endParaRPr lang="en-US" sz="2122" spc="-63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30929" y="7397763"/>
            <a:ext cx="381598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updateUserVideo(vid, video)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0150" y="1233025"/>
            <a:ext cx="55504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20403" y="7970250"/>
            <a:ext cx="3694134" cy="3661105"/>
            <a:chOff x="0" y="0"/>
            <a:chExt cx="82013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04063" y="8551977"/>
            <a:ext cx="543096" cy="54309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09480" y="3272745"/>
            <a:ext cx="1999161" cy="938894"/>
            <a:chOff x="0" y="0"/>
            <a:chExt cx="604539" cy="2839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4539" cy="283918"/>
            </a:xfrm>
            <a:custGeom>
              <a:avLst/>
              <a:gdLst/>
              <a:ahLst/>
              <a:cxnLst/>
              <a:rect l="l" t="t" r="r" b="b"/>
              <a:pathLst>
                <a:path w="604539" h="283918">
                  <a:moveTo>
                    <a:pt x="141959" y="0"/>
                  </a:moveTo>
                  <a:lnTo>
                    <a:pt x="462580" y="0"/>
                  </a:lnTo>
                  <a:cubicBezTo>
                    <a:pt x="540982" y="0"/>
                    <a:pt x="604539" y="63557"/>
                    <a:pt x="604539" y="141959"/>
                  </a:cubicBezTo>
                  <a:lnTo>
                    <a:pt x="604539" y="141959"/>
                  </a:lnTo>
                  <a:cubicBezTo>
                    <a:pt x="604539" y="220361"/>
                    <a:pt x="540982" y="283918"/>
                    <a:pt x="462580" y="283918"/>
                  </a:cubicBezTo>
                  <a:lnTo>
                    <a:pt x="141959" y="283918"/>
                  </a:lnTo>
                  <a:cubicBezTo>
                    <a:pt x="63557" y="283918"/>
                    <a:pt x="0" y="220361"/>
                    <a:pt x="0" y="141959"/>
                  </a:cubicBezTo>
                  <a:lnTo>
                    <a:pt x="0" y="141959"/>
                  </a:lnTo>
                  <a:cubicBezTo>
                    <a:pt x="0" y="63557"/>
                    <a:pt x="63557" y="0"/>
                    <a:pt x="141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04539" cy="312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4523348" y="4334950"/>
            <a:ext cx="0" cy="389120"/>
          </a:xfrm>
          <a:prstGeom prst="line">
            <a:avLst/>
          </a:prstGeom>
          <a:ln w="28575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2966036" y="4847381"/>
            <a:ext cx="3086049" cy="881854"/>
            <a:chOff x="0" y="0"/>
            <a:chExt cx="933210" cy="2666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33210" cy="266670"/>
            </a:xfrm>
            <a:custGeom>
              <a:avLst/>
              <a:gdLst/>
              <a:ahLst/>
              <a:cxnLst/>
              <a:rect l="l" t="t" r="r" b="b"/>
              <a:pathLst>
                <a:path w="933210" h="266670">
                  <a:moveTo>
                    <a:pt x="100347" y="0"/>
                  </a:moveTo>
                  <a:lnTo>
                    <a:pt x="832863" y="0"/>
                  </a:lnTo>
                  <a:cubicBezTo>
                    <a:pt x="888283" y="0"/>
                    <a:pt x="933210" y="44927"/>
                    <a:pt x="933210" y="100347"/>
                  </a:cubicBezTo>
                  <a:lnTo>
                    <a:pt x="933210" y="166322"/>
                  </a:lnTo>
                  <a:cubicBezTo>
                    <a:pt x="933210" y="221743"/>
                    <a:pt x="888283" y="266670"/>
                    <a:pt x="832863" y="266670"/>
                  </a:cubicBezTo>
                  <a:lnTo>
                    <a:pt x="100347" y="266670"/>
                  </a:lnTo>
                  <a:cubicBezTo>
                    <a:pt x="44927" y="266670"/>
                    <a:pt x="0" y="221743"/>
                    <a:pt x="0" y="166322"/>
                  </a:cubicBezTo>
                  <a:lnTo>
                    <a:pt x="0" y="100347"/>
                  </a:lnTo>
                  <a:cubicBezTo>
                    <a:pt x="0" y="44927"/>
                    <a:pt x="44927" y="0"/>
                    <a:pt x="1003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933210" cy="29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9503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0150" y="1233025"/>
            <a:ext cx="208025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알고리즘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11714" y="3482794"/>
            <a:ext cx="1594694" cy="43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입력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22702" y="5027029"/>
            <a:ext cx="2772718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Graph Convolution</a:t>
            </a:r>
          </a:p>
        </p:txBody>
      </p:sp>
      <p:sp>
        <p:nvSpPr>
          <p:cNvPr id="29" name="Freeform 29"/>
          <p:cNvSpPr/>
          <p:nvPr/>
        </p:nvSpPr>
        <p:spPr>
          <a:xfrm>
            <a:off x="6127719" y="5041072"/>
            <a:ext cx="494473" cy="494473"/>
          </a:xfrm>
          <a:custGeom>
            <a:avLst/>
            <a:gdLst/>
            <a:ahLst/>
            <a:cxnLst/>
            <a:rect l="l" t="t" r="r" b="b"/>
            <a:pathLst>
              <a:path w="494473" h="494473">
                <a:moveTo>
                  <a:pt x="0" y="0"/>
                </a:moveTo>
                <a:lnTo>
                  <a:pt x="494473" y="0"/>
                </a:lnTo>
                <a:lnTo>
                  <a:pt x="494473" y="494473"/>
                </a:lnTo>
                <a:lnTo>
                  <a:pt x="0" y="49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47011" y="5027029"/>
            <a:ext cx="674772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X 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839943" y="3655798"/>
            <a:ext cx="3409614" cy="1068272"/>
            <a:chOff x="0" y="0"/>
            <a:chExt cx="1031055" cy="3230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31055" cy="323042"/>
            </a:xfrm>
            <a:custGeom>
              <a:avLst/>
              <a:gdLst/>
              <a:ahLst/>
              <a:cxnLst/>
              <a:rect l="l" t="t" r="r" b="b"/>
              <a:pathLst>
                <a:path w="1031055" h="323042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232217"/>
                  </a:lnTo>
                  <a:cubicBezTo>
                    <a:pt x="1031055" y="256305"/>
                    <a:pt x="1021486" y="279407"/>
                    <a:pt x="1004453" y="296440"/>
                  </a:cubicBezTo>
                  <a:cubicBezTo>
                    <a:pt x="987420" y="313473"/>
                    <a:pt x="964319" y="323042"/>
                    <a:pt x="940230" y="323042"/>
                  </a:cubicBezTo>
                  <a:lnTo>
                    <a:pt x="90825" y="323042"/>
                  </a:lnTo>
                  <a:cubicBezTo>
                    <a:pt x="66736" y="323042"/>
                    <a:pt x="43635" y="313473"/>
                    <a:pt x="26602" y="296440"/>
                  </a:cubicBezTo>
                  <a:cubicBezTo>
                    <a:pt x="9569" y="279407"/>
                    <a:pt x="0" y="256305"/>
                    <a:pt x="0" y="232217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31055" cy="35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807492" y="3099030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if 운동 자세 True: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807492" y="5955846"/>
            <a:ext cx="3409614" cy="2014404"/>
            <a:chOff x="0" y="0"/>
            <a:chExt cx="1031055" cy="60914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31055" cy="609149"/>
            </a:xfrm>
            <a:custGeom>
              <a:avLst/>
              <a:gdLst/>
              <a:ahLst/>
              <a:cxnLst/>
              <a:rect l="l" t="t" r="r" b="b"/>
              <a:pathLst>
                <a:path w="1031055" h="609149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518324"/>
                  </a:lnTo>
                  <a:cubicBezTo>
                    <a:pt x="1031055" y="542412"/>
                    <a:pt x="1021486" y="565514"/>
                    <a:pt x="1004453" y="582547"/>
                  </a:cubicBezTo>
                  <a:cubicBezTo>
                    <a:pt x="987420" y="599580"/>
                    <a:pt x="964319" y="609149"/>
                    <a:pt x="940230" y="609149"/>
                  </a:cubicBezTo>
                  <a:lnTo>
                    <a:pt x="90825" y="609149"/>
                  </a:lnTo>
                  <a:cubicBezTo>
                    <a:pt x="40664" y="609149"/>
                    <a:pt x="0" y="568485"/>
                    <a:pt x="0" y="518324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031055" cy="637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009726" y="6229191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잘못된 신체부위 탐색: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07492" y="5352916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if 운동 자세 False: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20531" y="3929143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“자세 올바름“ 제공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09726" y="6731724"/>
            <a:ext cx="3070049" cy="87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각 신체부위의 좌표를 </a:t>
            </a:r>
          </a:p>
          <a:p>
            <a:pPr marL="0" lvl="0" indent="0"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비교하여 이상 감지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90403" y="2186983"/>
            <a:ext cx="1594694" cy="43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ST-GCN 구조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890403" y="6366006"/>
            <a:ext cx="3237316" cy="881854"/>
            <a:chOff x="0" y="0"/>
            <a:chExt cx="978953" cy="26667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8953" cy="266670"/>
            </a:xfrm>
            <a:custGeom>
              <a:avLst/>
              <a:gdLst/>
              <a:ahLst/>
              <a:cxnLst/>
              <a:rect l="l" t="t" r="r" b="b"/>
              <a:pathLst>
                <a:path w="978953" h="266670">
                  <a:moveTo>
                    <a:pt x="95659" y="0"/>
                  </a:moveTo>
                  <a:lnTo>
                    <a:pt x="883294" y="0"/>
                  </a:lnTo>
                  <a:cubicBezTo>
                    <a:pt x="936125" y="0"/>
                    <a:pt x="978953" y="42828"/>
                    <a:pt x="978953" y="95659"/>
                  </a:cubicBezTo>
                  <a:lnTo>
                    <a:pt x="978953" y="171011"/>
                  </a:lnTo>
                  <a:cubicBezTo>
                    <a:pt x="978953" y="196381"/>
                    <a:pt x="968874" y="220712"/>
                    <a:pt x="950935" y="238652"/>
                  </a:cubicBezTo>
                  <a:cubicBezTo>
                    <a:pt x="932996" y="256591"/>
                    <a:pt x="908664" y="266670"/>
                    <a:pt x="883294" y="266670"/>
                  </a:cubicBezTo>
                  <a:lnTo>
                    <a:pt x="95659" y="266670"/>
                  </a:lnTo>
                  <a:cubicBezTo>
                    <a:pt x="42828" y="266670"/>
                    <a:pt x="0" y="223842"/>
                    <a:pt x="0" y="171011"/>
                  </a:cubicBezTo>
                  <a:lnTo>
                    <a:pt x="0" y="95659"/>
                  </a:lnTo>
                  <a:cubicBezTo>
                    <a:pt x="0" y="70288"/>
                    <a:pt x="10078" y="45957"/>
                    <a:pt x="28018" y="28018"/>
                  </a:cubicBezTo>
                  <a:cubicBezTo>
                    <a:pt x="45957" y="10078"/>
                    <a:pt x="70288" y="0"/>
                    <a:pt x="95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978953" cy="29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988324" y="6546141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Temporal Convolution</a:t>
            </a:r>
          </a:p>
        </p:txBody>
      </p:sp>
      <p:sp>
        <p:nvSpPr>
          <p:cNvPr id="47" name="AutoShape 47"/>
          <p:cNvSpPr/>
          <p:nvPr/>
        </p:nvSpPr>
        <p:spPr>
          <a:xfrm>
            <a:off x="4515348" y="5853060"/>
            <a:ext cx="0" cy="389120"/>
          </a:xfrm>
          <a:prstGeom prst="line">
            <a:avLst/>
          </a:prstGeom>
          <a:ln w="28575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3523768" y="7884630"/>
            <a:ext cx="1999161" cy="938894"/>
            <a:chOff x="0" y="0"/>
            <a:chExt cx="604539" cy="28391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04539" cy="283918"/>
            </a:xfrm>
            <a:custGeom>
              <a:avLst/>
              <a:gdLst/>
              <a:ahLst/>
              <a:cxnLst/>
              <a:rect l="l" t="t" r="r" b="b"/>
              <a:pathLst>
                <a:path w="604539" h="283918">
                  <a:moveTo>
                    <a:pt x="141959" y="0"/>
                  </a:moveTo>
                  <a:lnTo>
                    <a:pt x="462580" y="0"/>
                  </a:lnTo>
                  <a:cubicBezTo>
                    <a:pt x="540982" y="0"/>
                    <a:pt x="604539" y="63557"/>
                    <a:pt x="604539" y="141959"/>
                  </a:cubicBezTo>
                  <a:lnTo>
                    <a:pt x="604539" y="141959"/>
                  </a:lnTo>
                  <a:cubicBezTo>
                    <a:pt x="604539" y="220361"/>
                    <a:pt x="540982" y="283918"/>
                    <a:pt x="462580" y="283918"/>
                  </a:cubicBezTo>
                  <a:lnTo>
                    <a:pt x="141959" y="283918"/>
                  </a:lnTo>
                  <a:cubicBezTo>
                    <a:pt x="63557" y="283918"/>
                    <a:pt x="0" y="220361"/>
                    <a:pt x="0" y="141959"/>
                  </a:cubicBezTo>
                  <a:lnTo>
                    <a:pt x="0" y="141959"/>
                  </a:lnTo>
                  <a:cubicBezTo>
                    <a:pt x="0" y="63557"/>
                    <a:pt x="63557" y="0"/>
                    <a:pt x="141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604539" cy="312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3726001" y="8094679"/>
            <a:ext cx="1594694" cy="43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최종 분류</a:t>
            </a:r>
          </a:p>
        </p:txBody>
      </p:sp>
      <p:sp>
        <p:nvSpPr>
          <p:cNvPr id="52" name="AutoShape 52"/>
          <p:cNvSpPr/>
          <p:nvPr/>
        </p:nvSpPr>
        <p:spPr>
          <a:xfrm>
            <a:off x="4537636" y="7371685"/>
            <a:ext cx="0" cy="389120"/>
          </a:xfrm>
          <a:prstGeom prst="line">
            <a:avLst/>
          </a:prstGeom>
          <a:ln w="28575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Freeform 53"/>
          <p:cNvSpPr/>
          <p:nvPr/>
        </p:nvSpPr>
        <p:spPr>
          <a:xfrm>
            <a:off x="6247871" y="6559696"/>
            <a:ext cx="494473" cy="494473"/>
          </a:xfrm>
          <a:custGeom>
            <a:avLst/>
            <a:gdLst/>
            <a:ahLst/>
            <a:cxnLst/>
            <a:rect l="l" t="t" r="r" b="b"/>
            <a:pathLst>
              <a:path w="494473" h="494473">
                <a:moveTo>
                  <a:pt x="0" y="0"/>
                </a:moveTo>
                <a:lnTo>
                  <a:pt x="494473" y="0"/>
                </a:lnTo>
                <a:lnTo>
                  <a:pt x="494473" y="494473"/>
                </a:lnTo>
                <a:lnTo>
                  <a:pt x="0" y="49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6767163" y="6545653"/>
            <a:ext cx="674772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X 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767075" y="2186983"/>
            <a:ext cx="1594694" cy="43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피드백 제공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283683" y="5017504"/>
            <a:ext cx="2772718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공간적 관계 학습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411408" y="6545653"/>
            <a:ext cx="2772718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시간적 패턴 학습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9978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0150" y="1233025"/>
            <a:ext cx="208025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알고리즘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886702" y="2038523"/>
            <a:ext cx="5871352" cy="1478687"/>
            <a:chOff x="0" y="0"/>
            <a:chExt cx="1775476" cy="447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5476" cy="447150"/>
            </a:xfrm>
            <a:custGeom>
              <a:avLst/>
              <a:gdLst/>
              <a:ahLst/>
              <a:cxnLst/>
              <a:rect l="l" t="t" r="r" b="b"/>
              <a:pathLst>
                <a:path w="1775476" h="447150">
                  <a:moveTo>
                    <a:pt x="52744" y="0"/>
                  </a:moveTo>
                  <a:lnTo>
                    <a:pt x="1722732" y="0"/>
                  </a:lnTo>
                  <a:cubicBezTo>
                    <a:pt x="1751862" y="0"/>
                    <a:pt x="1775476" y="23614"/>
                    <a:pt x="1775476" y="52744"/>
                  </a:cubicBezTo>
                  <a:lnTo>
                    <a:pt x="1775476" y="394406"/>
                  </a:lnTo>
                  <a:cubicBezTo>
                    <a:pt x="1775476" y="423535"/>
                    <a:pt x="1751862" y="447150"/>
                    <a:pt x="1722732" y="447150"/>
                  </a:cubicBezTo>
                  <a:lnTo>
                    <a:pt x="52744" y="447150"/>
                  </a:lnTo>
                  <a:cubicBezTo>
                    <a:pt x="23614" y="447150"/>
                    <a:pt x="0" y="423535"/>
                    <a:pt x="0" y="394406"/>
                  </a:cubicBezTo>
                  <a:lnTo>
                    <a:pt x="0" y="52744"/>
                  </a:lnTo>
                  <a:cubicBezTo>
                    <a:pt x="0" y="23614"/>
                    <a:pt x="23614" y="0"/>
                    <a:pt x="527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775476" cy="4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1683" y="4060135"/>
            <a:ext cx="3409614" cy="5384294"/>
            <a:chOff x="0" y="0"/>
            <a:chExt cx="1031055" cy="16281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1055" cy="1628191"/>
            </a:xfrm>
            <a:custGeom>
              <a:avLst/>
              <a:gdLst/>
              <a:ahLst/>
              <a:cxnLst/>
              <a:rect l="l" t="t" r="r" b="b"/>
              <a:pathLst>
                <a:path w="1031055" h="1628191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1537367"/>
                  </a:lnTo>
                  <a:cubicBezTo>
                    <a:pt x="1031055" y="1561455"/>
                    <a:pt x="1021486" y="1584556"/>
                    <a:pt x="1004453" y="1601589"/>
                  </a:cubicBezTo>
                  <a:cubicBezTo>
                    <a:pt x="987420" y="1618622"/>
                    <a:pt x="964319" y="1628191"/>
                    <a:pt x="940230" y="1628191"/>
                  </a:cubicBezTo>
                  <a:lnTo>
                    <a:pt x="90825" y="1628191"/>
                  </a:lnTo>
                  <a:cubicBezTo>
                    <a:pt x="40664" y="1628191"/>
                    <a:pt x="0" y="1587528"/>
                    <a:pt x="0" y="1537367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31055" cy="165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53917" y="4333479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척추 중립 여부: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3917" y="4836012"/>
            <a:ext cx="3070049" cy="87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척추가 중립적인 상태를 </a:t>
            </a:r>
          </a:p>
          <a:p>
            <a:pPr marL="0" lvl="0" indent="0"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유지하는지 확인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378725" y="4060135"/>
            <a:ext cx="3409614" cy="5384294"/>
            <a:chOff x="0" y="0"/>
            <a:chExt cx="1031055" cy="16281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1055" cy="1628191"/>
            </a:xfrm>
            <a:custGeom>
              <a:avLst/>
              <a:gdLst/>
              <a:ahLst/>
              <a:cxnLst/>
              <a:rect l="l" t="t" r="r" b="b"/>
              <a:pathLst>
                <a:path w="1031055" h="1628191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1537367"/>
                  </a:lnTo>
                  <a:cubicBezTo>
                    <a:pt x="1031055" y="1561455"/>
                    <a:pt x="1021486" y="1584556"/>
                    <a:pt x="1004453" y="1601589"/>
                  </a:cubicBezTo>
                  <a:cubicBezTo>
                    <a:pt x="987420" y="1618622"/>
                    <a:pt x="964319" y="1628191"/>
                    <a:pt x="940230" y="1628191"/>
                  </a:cubicBezTo>
                  <a:lnTo>
                    <a:pt x="90825" y="1628191"/>
                  </a:lnTo>
                  <a:cubicBezTo>
                    <a:pt x="40664" y="1628191"/>
                    <a:pt x="0" y="1587528"/>
                    <a:pt x="0" y="1537367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31055" cy="165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580959" y="4333479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가슴 이동 여부: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80959" y="4836012"/>
            <a:ext cx="3070049" cy="87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가슴이 충분히 아래로 </a:t>
            </a:r>
          </a:p>
          <a:p>
            <a:pPr marL="0" lvl="0" indent="0"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내려가는지 확인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126943" y="3798197"/>
            <a:ext cx="16034113" cy="0"/>
          </a:xfrm>
          <a:prstGeom prst="line">
            <a:avLst/>
          </a:prstGeom>
          <a:ln w="47625" cap="rnd">
            <a:solidFill>
              <a:srgbClr val="1A62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9502714" y="4060135"/>
            <a:ext cx="3409614" cy="5384294"/>
            <a:chOff x="0" y="0"/>
            <a:chExt cx="1031055" cy="16281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1055" cy="1628191"/>
            </a:xfrm>
            <a:custGeom>
              <a:avLst/>
              <a:gdLst/>
              <a:ahLst/>
              <a:cxnLst/>
              <a:rect l="l" t="t" r="r" b="b"/>
              <a:pathLst>
                <a:path w="1031055" h="1628191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1537367"/>
                  </a:lnTo>
                  <a:cubicBezTo>
                    <a:pt x="1031055" y="1561455"/>
                    <a:pt x="1021486" y="1584556"/>
                    <a:pt x="1004453" y="1601589"/>
                  </a:cubicBezTo>
                  <a:cubicBezTo>
                    <a:pt x="987420" y="1618622"/>
                    <a:pt x="964319" y="1628191"/>
                    <a:pt x="940230" y="1628191"/>
                  </a:cubicBezTo>
                  <a:lnTo>
                    <a:pt x="90825" y="1628191"/>
                  </a:lnTo>
                  <a:cubicBezTo>
                    <a:pt x="40664" y="1628191"/>
                    <a:pt x="0" y="1587528"/>
                    <a:pt x="0" y="1537367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031055" cy="165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704948" y="4333479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손 위치 정상 여부: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04948" y="4836012"/>
            <a:ext cx="3070049" cy="87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손의 위치가 가슴과 </a:t>
            </a:r>
          </a:p>
          <a:p>
            <a:pPr marL="0" lvl="0" indent="0"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일직선상에 있는지 확인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626703" y="4060135"/>
            <a:ext cx="3409614" cy="5384294"/>
            <a:chOff x="0" y="0"/>
            <a:chExt cx="1031055" cy="16281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055" cy="1628191"/>
            </a:xfrm>
            <a:custGeom>
              <a:avLst/>
              <a:gdLst/>
              <a:ahLst/>
              <a:cxnLst/>
              <a:rect l="l" t="t" r="r" b="b"/>
              <a:pathLst>
                <a:path w="1031055" h="1628191">
                  <a:moveTo>
                    <a:pt x="90825" y="0"/>
                  </a:moveTo>
                  <a:lnTo>
                    <a:pt x="940230" y="0"/>
                  </a:lnTo>
                  <a:cubicBezTo>
                    <a:pt x="990391" y="0"/>
                    <a:pt x="1031055" y="40664"/>
                    <a:pt x="1031055" y="90825"/>
                  </a:cubicBezTo>
                  <a:lnTo>
                    <a:pt x="1031055" y="1537367"/>
                  </a:lnTo>
                  <a:cubicBezTo>
                    <a:pt x="1031055" y="1561455"/>
                    <a:pt x="1021486" y="1584556"/>
                    <a:pt x="1004453" y="1601589"/>
                  </a:cubicBezTo>
                  <a:cubicBezTo>
                    <a:pt x="987420" y="1618622"/>
                    <a:pt x="964319" y="1628191"/>
                    <a:pt x="940230" y="1628191"/>
                  </a:cubicBezTo>
                  <a:lnTo>
                    <a:pt x="90825" y="1628191"/>
                  </a:lnTo>
                  <a:cubicBezTo>
                    <a:pt x="40664" y="1628191"/>
                    <a:pt x="0" y="1587528"/>
                    <a:pt x="0" y="1537367"/>
                  </a:cubicBezTo>
                  <a:lnTo>
                    <a:pt x="0" y="90825"/>
                  </a:lnTo>
                  <a:cubicBezTo>
                    <a:pt x="0" y="66736"/>
                    <a:pt x="9569" y="43635"/>
                    <a:pt x="26602" y="26602"/>
                  </a:cubicBezTo>
                  <a:cubicBezTo>
                    <a:pt x="43635" y="9569"/>
                    <a:pt x="66736" y="0"/>
                    <a:pt x="9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31055" cy="165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828936" y="4333479"/>
            <a:ext cx="307004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머리 정렬 여부: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28936" y="4836012"/>
            <a:ext cx="3070049" cy="87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머리가 바르게 </a:t>
            </a:r>
          </a:p>
          <a:p>
            <a:pPr marL="0" lvl="0" indent="0" algn="ctr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정렬되어 있는지 확인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13676" y="2247879"/>
            <a:ext cx="2521837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양끝단 프레임 제거: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13676" y="2770428"/>
            <a:ext cx="5544379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비운동 활동을 고려하여 양끝단 데이터 필터링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8359661" y="2038523"/>
            <a:ext cx="8041637" cy="1478687"/>
            <a:chOff x="0" y="0"/>
            <a:chExt cx="2431762" cy="4471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431762" cy="447150"/>
            </a:xfrm>
            <a:custGeom>
              <a:avLst/>
              <a:gdLst/>
              <a:ahLst/>
              <a:cxnLst/>
              <a:rect l="l" t="t" r="r" b="b"/>
              <a:pathLst>
                <a:path w="2431762" h="447150">
                  <a:moveTo>
                    <a:pt x="38509" y="0"/>
                  </a:moveTo>
                  <a:lnTo>
                    <a:pt x="2393253" y="0"/>
                  </a:lnTo>
                  <a:cubicBezTo>
                    <a:pt x="2403466" y="0"/>
                    <a:pt x="2413261" y="4057"/>
                    <a:pt x="2420483" y="11279"/>
                  </a:cubicBezTo>
                  <a:cubicBezTo>
                    <a:pt x="2427705" y="18501"/>
                    <a:pt x="2431762" y="28296"/>
                    <a:pt x="2431762" y="38509"/>
                  </a:cubicBezTo>
                  <a:lnTo>
                    <a:pt x="2431762" y="408640"/>
                  </a:lnTo>
                  <a:cubicBezTo>
                    <a:pt x="2431762" y="429908"/>
                    <a:pt x="2414521" y="447150"/>
                    <a:pt x="2393253" y="447150"/>
                  </a:cubicBezTo>
                  <a:lnTo>
                    <a:pt x="38509" y="447150"/>
                  </a:lnTo>
                  <a:cubicBezTo>
                    <a:pt x="28296" y="447150"/>
                    <a:pt x="18501" y="443092"/>
                    <a:pt x="11279" y="435871"/>
                  </a:cubicBezTo>
                  <a:cubicBezTo>
                    <a:pt x="4057" y="428649"/>
                    <a:pt x="0" y="418854"/>
                    <a:pt x="0" y="408640"/>
                  </a:cubicBezTo>
                  <a:lnTo>
                    <a:pt x="0" y="38509"/>
                  </a:lnTo>
                  <a:cubicBezTo>
                    <a:pt x="0" y="17241"/>
                    <a:pt x="17241" y="0"/>
                    <a:pt x="385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2431762" cy="4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686634" y="2247879"/>
            <a:ext cx="3313097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b="1" spc="-69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기준 초과 프레임 비율 설정: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86634" y="2770428"/>
            <a:ext cx="7404634" cy="43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5"/>
              </a:lnSpc>
            </a:pPr>
            <a:r>
              <a:rPr lang="en-US" sz="2310" spc="-69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이상치 및 순간의 프레임 때문에 판정 오류가 생기지 않도록 설정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05545" y="6014820"/>
            <a:ext cx="3166792" cy="316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spine_X, spine_Y</a:t>
            </a:r>
          </a:p>
          <a:p>
            <a:pPr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= upper_back - lower_back</a:t>
            </a:r>
          </a:p>
          <a:p>
            <a:pPr algn="just">
              <a:lnSpc>
                <a:spcPts val="2834"/>
              </a:lnSpc>
            </a:pPr>
            <a:endParaRPr lang="en-US" sz="2010" spc="-6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spine_angle =</a:t>
            </a:r>
          </a:p>
          <a:p>
            <a:pPr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np.arctan2(spine_X, spine_Y) * (180 / np.pi)</a:t>
            </a:r>
          </a:p>
          <a:p>
            <a:pPr algn="just">
              <a:lnSpc>
                <a:spcPts val="2834"/>
              </a:lnSpc>
            </a:pPr>
            <a:endParaRPr lang="en-US" sz="2010" spc="-6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avg_spine_angle = </a:t>
            </a:r>
          </a:p>
          <a:p>
            <a:pPr marL="0" lvl="0" indent="0" algn="just">
              <a:lnSpc>
                <a:spcPts val="2834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np.mean(spine_angle)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21065" y="5995770"/>
            <a:ext cx="2924934" cy="265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min_height = 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np.percentile(chest_Y, 10) 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max_height = 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np.percentile(chest_Y, 90)</a:t>
            </a:r>
          </a:p>
          <a:p>
            <a:pPr algn="just">
              <a:lnSpc>
                <a:spcPts val="3015"/>
              </a:lnSpc>
            </a:pPr>
            <a:endParaRPr lang="en-US" sz="2010" spc="-6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movement_range = </a:t>
            </a:r>
          </a:p>
          <a:p>
            <a:pPr marL="0" lvl="0" indent="0"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max_height - min_height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77505" y="5995770"/>
            <a:ext cx="292493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5"/>
              </a:lnSpc>
            </a:pPr>
            <a:r>
              <a:rPr lang="en-US" sz="2010" spc="-60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hand_alignment</a:t>
            </a:r>
            <a:r>
              <a:rPr lang="en-US" sz="2010" spc="-60" dirty="0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010" spc="-60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= </a:t>
            </a:r>
          </a:p>
          <a:p>
            <a:pPr algn="just">
              <a:lnSpc>
                <a:spcPts val="3015"/>
              </a:lnSpc>
            </a:pPr>
            <a:r>
              <a:rPr lang="en-US" sz="2010" spc="-60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np.abs</a:t>
            </a:r>
            <a:r>
              <a:rPr lang="en-US" sz="2010" spc="-60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(hand - chest)</a:t>
            </a:r>
          </a:p>
          <a:p>
            <a:pPr algn="just">
              <a:lnSpc>
                <a:spcPts val="3015"/>
              </a:lnSpc>
            </a:pPr>
            <a:endParaRPr lang="en-US" sz="2010" spc="-60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just">
              <a:lnSpc>
                <a:spcPts val="3015"/>
              </a:lnSpc>
            </a:pPr>
            <a:r>
              <a:rPr lang="en-US" sz="2010" spc="-60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avg_hand_alignment</a:t>
            </a:r>
            <a:r>
              <a:rPr lang="en-US" sz="2010" spc="-60" dirty="0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010" spc="-60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=</a:t>
            </a:r>
          </a:p>
          <a:p>
            <a:pPr algn="just">
              <a:lnSpc>
                <a:spcPts val="3015"/>
              </a:lnSpc>
            </a:pPr>
            <a:r>
              <a:rPr lang="en-US" sz="2010" spc="-60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np.mean</a:t>
            </a:r>
            <a:endParaRPr lang="en-US" sz="2010" spc="-60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just">
              <a:lnSpc>
                <a:spcPts val="3015"/>
              </a:lnSpc>
            </a:pPr>
            <a:r>
              <a:rPr lang="en-US" sz="2010" spc="-60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(</a:t>
            </a:r>
            <a:r>
              <a:rPr lang="en-US" sz="2010" spc="-60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hand_alignment</a:t>
            </a:r>
            <a:r>
              <a:rPr lang="en-US" sz="2010" spc="-60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901494" y="5995770"/>
            <a:ext cx="2924934" cy="265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head_angle =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np.arctan2(head,  back)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* (180 / np.pi)</a:t>
            </a:r>
          </a:p>
          <a:p>
            <a:pPr algn="just">
              <a:lnSpc>
                <a:spcPts val="3015"/>
              </a:lnSpc>
            </a:pPr>
            <a:endParaRPr lang="en-US" sz="2010" spc="-6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head_alignment = </a:t>
            </a:r>
          </a:p>
          <a:p>
            <a:pPr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np.abs(head_angle -</a:t>
            </a:r>
          </a:p>
          <a:p>
            <a:pPr marL="0" lvl="0" indent="0" algn="just">
              <a:lnSpc>
                <a:spcPts val="3015"/>
              </a:lnSpc>
            </a:pPr>
            <a:r>
              <a:rPr lang="en-US" sz="2010" spc="-6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          spine_angle)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>
              <a:hlinkClick r:id="rId2" tooltip="https://github.com/2025TUKCOMCD/Bucket"/>
            </p:cNvPr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31506" y="4850564"/>
            <a:ext cx="3058288" cy="3030944"/>
            <a:chOff x="0" y="0"/>
            <a:chExt cx="82013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환경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9503" y="517506"/>
            <a:ext cx="3844071" cy="37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1353" y="2753868"/>
            <a:ext cx="8307987" cy="14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4"/>
              </a:lnSpc>
            </a:pPr>
            <a:r>
              <a:rPr lang="en-US" sz="2845" b="1" spc="-85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졸업작품 GitHub 주소</a:t>
            </a:r>
          </a:p>
          <a:p>
            <a:pPr algn="l">
              <a:lnSpc>
                <a:spcPts val="3984"/>
              </a:lnSpc>
            </a:pPr>
            <a:r>
              <a:rPr lang="en-US" sz="2845" b="1" u="sng" spc="-85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  <a:hlinkClick r:id="rId2" tooltip="https://github.com/2025TUKCOMCD/Bucket"/>
              </a:rPr>
              <a:t>HTTPS://GITHUB.COM/2025TUKCOMCD/BUCKET</a:t>
            </a:r>
          </a:p>
          <a:p>
            <a:pPr marL="0" lvl="0" indent="0" algn="l">
              <a:lnSpc>
                <a:spcPts val="3984"/>
              </a:lnSpc>
            </a:pPr>
            <a:endParaRPr lang="en-US" sz="2845" b="1" u="sng" spc="-85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  <a:hlinkClick r:id="rId2" tooltip="https://github.com/2025TUKCOMCD/Buck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21353" y="4762545"/>
            <a:ext cx="6744084" cy="365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4"/>
              </a:lnSpc>
            </a:pPr>
            <a:r>
              <a:rPr lang="en-US" sz="3217" b="1" spc="-9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팀원별 GitHub ID</a:t>
            </a:r>
          </a:p>
          <a:p>
            <a:pPr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팀장: 이예권</a:t>
            </a:r>
          </a:p>
          <a:p>
            <a:pPr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ID: </a:t>
            </a:r>
            <a:r>
              <a:rPr lang="en-US" sz="2917" b="1" u="sng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  <a:hlinkClick r:id="rId3" tooltip="https://github.com/Baaunn"/>
              </a:rPr>
              <a:t>@Baaunn</a:t>
            </a:r>
          </a:p>
          <a:p>
            <a:pPr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팀원: 김동일</a:t>
            </a:r>
          </a:p>
          <a:p>
            <a:pPr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ID: </a:t>
            </a:r>
            <a:r>
              <a:rPr lang="en-US" sz="2917" b="1" u="sng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  <a:hlinkClick r:id="rId4" tooltip="https://github.com/kimdongiil"/>
              </a:rPr>
              <a:t>@kimdongiil</a:t>
            </a:r>
          </a:p>
          <a:p>
            <a:pPr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팀원: 양동균</a:t>
            </a:r>
          </a:p>
          <a:p>
            <a:pPr marL="0" lvl="0" indent="0" algn="l">
              <a:lnSpc>
                <a:spcPts val="4084"/>
              </a:lnSpc>
            </a:pPr>
            <a:r>
              <a:rPr lang="en-US" sz="2917" b="1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ID: </a:t>
            </a:r>
            <a:r>
              <a:rPr lang="en-US" sz="2917" b="1" u="sng" spc="-8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  <a:hlinkClick r:id="rId5" tooltip="https://github.com/ydg0724"/>
              </a:rPr>
              <a:t>@ydg0724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089794" y="7125116"/>
            <a:ext cx="1713730" cy="1698408"/>
            <a:chOff x="0" y="0"/>
            <a:chExt cx="820133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164020" y="5515620"/>
            <a:ext cx="1095280" cy="1085488"/>
            <a:chOff x="0" y="0"/>
            <a:chExt cx="82013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2294431" y="2074250"/>
          <a:ext cx="13699137" cy="6910086"/>
        </p:xfrm>
        <a:graphic>
          <a:graphicData uri="http://schemas.openxmlformats.org/drawingml/2006/table">
            <a:tbl>
              <a:tblPr/>
              <a:tblGrid>
                <a:gridCol w="4566379"/>
                <a:gridCol w="4566379"/>
                <a:gridCol w="4566379"/>
              </a:tblGrid>
              <a:tr h="22099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이예권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2021152027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u="sng">
                          <a:solidFill>
                            <a:srgbClr val="1A62FF"/>
                          </a:solidFill>
                          <a:latin typeface="Arimo"/>
                          <a:ea typeface="Arimo"/>
                          <a:cs typeface="Arimo"/>
                          <a:sym typeface="Arimo"/>
                          <a:hlinkClick r:id="rId2" tooltip="https://github.com/Baaunn"/>
                        </a:rPr>
                        <a:t>Baaunn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김동일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2022150005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u="sng">
                          <a:solidFill>
                            <a:srgbClr val="1A62FF"/>
                          </a:solidFill>
                          <a:latin typeface="Arimo"/>
                          <a:ea typeface="Arimo"/>
                          <a:cs typeface="Arimo"/>
                          <a:sym typeface="Arimo"/>
                          <a:hlinkClick r:id="rId3" tooltip="https://github.com/kimdongiil"/>
                        </a:rPr>
                        <a:t>kimdongiil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양동균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2019150028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u="sng">
                          <a:solidFill>
                            <a:srgbClr val="1A62FF"/>
                          </a:solidFill>
                          <a:latin typeface="Arimo"/>
                          <a:ea typeface="Arimo"/>
                          <a:cs typeface="Arimo"/>
                          <a:sym typeface="Arimo"/>
                          <a:hlinkClick r:id="rId4" tooltip="https://github.com/ydg0724"/>
                        </a:rPr>
                        <a:t>ydg0724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0230">
                <a:tc rowSpan="2"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DB 설계 및 관리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자세 판단 기능 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딥러닝 모델 개발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endParaRPr lang="en-US" sz="36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벡엔드 개발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endParaRPr lang="en-US" sz="3600">
                        <a:solidFill>
                          <a:srgbClr val="000000"/>
                        </a:solidFill>
                        <a:latin typeface="TT Commons Pro"/>
                        <a:ea typeface="TT Commons Pro"/>
                        <a:cs typeface="TT Commons Pro"/>
                        <a:sym typeface="TT Commons Pr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벡엔드 개발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endParaRPr lang="en-US" sz="3600">
                        <a:solidFill>
                          <a:srgbClr val="000000"/>
                        </a:solidFill>
                        <a:latin typeface="TT Commons Pro"/>
                        <a:ea typeface="TT Commons Pro"/>
                        <a:cs typeface="TT Commons Pro"/>
                        <a:sym typeface="TT Commons Pr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928">
                <a:tc vMerge="1"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DB 설계 및 관리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자세 판단 기능 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딥러닝 모델 개발</a:t>
                      </a:r>
                    </a:p>
                    <a:p>
                      <a:pPr algn="ctr">
                        <a:lnSpc>
                          <a:spcPts val="5040"/>
                        </a:lnSpc>
                      </a:pPr>
                      <a:endParaRPr lang="en-US" sz="36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스마트 폰 앱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AR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업무 분담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9503" y="517506"/>
            <a:ext cx="3844071" cy="35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200" b="1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265874" y="1349262"/>
          <a:ext cx="15756247" cy="8381999"/>
        </p:xfrm>
        <a:graphic>
          <a:graphicData uri="http://schemas.openxmlformats.org/drawingml/2006/table">
            <a:tbl>
              <a:tblPr/>
              <a:tblGrid>
                <a:gridCol w="2695534"/>
                <a:gridCol w="2599801"/>
                <a:gridCol w="950992"/>
                <a:gridCol w="950992"/>
                <a:gridCol w="950992"/>
                <a:gridCol w="950992"/>
                <a:gridCol w="950992"/>
                <a:gridCol w="950992"/>
                <a:gridCol w="950992"/>
                <a:gridCol w="950992"/>
                <a:gridCol w="950992"/>
                <a:gridCol w="950992"/>
                <a:gridCol w="950992"/>
              </a:tblGrid>
              <a:tr h="832459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추진사항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03월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04월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08월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041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요구사항 정의 및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 요구사항정의 및 분석</a:t>
                      </a:r>
                      <a:endParaRPr lang="en-US" sz="1100"/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 시스템상세설계</a:t>
                      </a:r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- 비기능적요구사항정의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4692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시스템설계 및 상세설계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 UI/UX 설계</a:t>
                      </a:r>
                      <a:endParaRPr lang="en-US" sz="1100"/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-각 모듈(+알고리즘) 설계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041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구 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-UI/UX 구현</a:t>
                      </a:r>
                      <a:endParaRPr lang="en-US" sz="1100"/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-자세측정알고리즘개발</a:t>
                      </a:r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-각 모듈구현(접근성참조)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041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데모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-유닛테스트</a:t>
                      </a:r>
                      <a:endParaRPr lang="en-US" sz="1100"/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 통합테스트</a:t>
                      </a:r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- 안정화작업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041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문서화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중간보고서작성</a:t>
                      </a:r>
                      <a:endParaRPr lang="en-US" sz="1100"/>
                    </a:p>
                    <a:p>
                      <a:pPr algn="just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발표</a:t>
                      </a:r>
                    </a:p>
                    <a:p>
                      <a:pPr algn="just">
                        <a:lnSpc>
                          <a:spcPts val="2099"/>
                        </a:lnSpc>
                      </a:pPr>
                      <a:endParaRPr lang="en-US" sz="1499">
                        <a:solidFill>
                          <a:srgbClr val="000000"/>
                        </a:solidFill>
                        <a:latin typeface="TT Commons Pro"/>
                        <a:ea typeface="TT Commons Pro"/>
                        <a:cs typeface="TT Commons Pro"/>
                        <a:sym typeface="TT Commons Pr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342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한국공학대전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342"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종합설계 최종 보고서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종합설계 수행일정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9503" y="517506"/>
            <a:ext cx="38440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200" b="1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51962" y="2757555"/>
            <a:ext cx="4184076" cy="6234197"/>
            <a:chOff x="0" y="0"/>
            <a:chExt cx="1023352" cy="1524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3352" cy="1524776"/>
            </a:xfrm>
            <a:custGeom>
              <a:avLst/>
              <a:gdLst/>
              <a:ahLst/>
              <a:cxnLst/>
              <a:rect l="l" t="t" r="r" b="b"/>
              <a:pathLst>
                <a:path w="1023352" h="1524776">
                  <a:moveTo>
                    <a:pt x="74013" y="0"/>
                  </a:moveTo>
                  <a:lnTo>
                    <a:pt x="949339" y="0"/>
                  </a:lnTo>
                  <a:cubicBezTo>
                    <a:pt x="990215" y="0"/>
                    <a:pt x="1023352" y="33137"/>
                    <a:pt x="1023352" y="74013"/>
                  </a:cubicBezTo>
                  <a:lnTo>
                    <a:pt x="1023352" y="1450763"/>
                  </a:lnTo>
                  <a:cubicBezTo>
                    <a:pt x="1023352" y="1491639"/>
                    <a:pt x="990215" y="1524776"/>
                    <a:pt x="949339" y="1524776"/>
                  </a:cubicBezTo>
                  <a:lnTo>
                    <a:pt x="74013" y="1524776"/>
                  </a:lnTo>
                  <a:cubicBezTo>
                    <a:pt x="33137" y="1524776"/>
                    <a:pt x="0" y="1491639"/>
                    <a:pt x="0" y="1450763"/>
                  </a:cubicBezTo>
                  <a:lnTo>
                    <a:pt x="0" y="74013"/>
                  </a:lnTo>
                  <a:cubicBezTo>
                    <a:pt x="0" y="33137"/>
                    <a:pt x="33137" y="0"/>
                    <a:pt x="74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3352" cy="155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98426" y="2757555"/>
            <a:ext cx="4184076" cy="6234197"/>
            <a:chOff x="0" y="0"/>
            <a:chExt cx="1023352" cy="15247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3352" cy="1524776"/>
            </a:xfrm>
            <a:custGeom>
              <a:avLst/>
              <a:gdLst/>
              <a:ahLst/>
              <a:cxnLst/>
              <a:rect l="l" t="t" r="r" b="b"/>
              <a:pathLst>
                <a:path w="1023352" h="1524776">
                  <a:moveTo>
                    <a:pt x="74013" y="0"/>
                  </a:moveTo>
                  <a:lnTo>
                    <a:pt x="949339" y="0"/>
                  </a:lnTo>
                  <a:cubicBezTo>
                    <a:pt x="990215" y="0"/>
                    <a:pt x="1023352" y="33137"/>
                    <a:pt x="1023352" y="74013"/>
                  </a:cubicBezTo>
                  <a:lnTo>
                    <a:pt x="1023352" y="1450763"/>
                  </a:lnTo>
                  <a:cubicBezTo>
                    <a:pt x="1023352" y="1491639"/>
                    <a:pt x="990215" y="1524776"/>
                    <a:pt x="949339" y="1524776"/>
                  </a:cubicBezTo>
                  <a:lnTo>
                    <a:pt x="74013" y="1524776"/>
                  </a:lnTo>
                  <a:cubicBezTo>
                    <a:pt x="33137" y="1524776"/>
                    <a:pt x="0" y="1491639"/>
                    <a:pt x="0" y="1450763"/>
                  </a:cubicBezTo>
                  <a:lnTo>
                    <a:pt x="0" y="74013"/>
                  </a:lnTo>
                  <a:cubicBezTo>
                    <a:pt x="0" y="33137"/>
                    <a:pt x="33137" y="0"/>
                    <a:pt x="74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3352" cy="155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43715" y="6145776"/>
            <a:ext cx="3000570" cy="1671904"/>
          </a:xfrm>
          <a:custGeom>
            <a:avLst/>
            <a:gdLst/>
            <a:ahLst/>
            <a:cxnLst/>
            <a:rect l="l" t="t" r="r" b="b"/>
            <a:pathLst>
              <a:path w="3000570" h="1671904">
                <a:moveTo>
                  <a:pt x="0" y="0"/>
                </a:moveTo>
                <a:lnTo>
                  <a:pt x="3000570" y="0"/>
                </a:lnTo>
                <a:lnTo>
                  <a:pt x="3000570" y="1671904"/>
                </a:lnTo>
                <a:lnTo>
                  <a:pt x="0" y="167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01224" y="5143500"/>
            <a:ext cx="3178479" cy="3178479"/>
          </a:xfrm>
          <a:custGeom>
            <a:avLst/>
            <a:gdLst/>
            <a:ahLst/>
            <a:cxnLst/>
            <a:rect l="l" t="t" r="r" b="b"/>
            <a:pathLst>
              <a:path w="3178479" h="3178479">
                <a:moveTo>
                  <a:pt x="0" y="0"/>
                </a:moveTo>
                <a:lnTo>
                  <a:pt x="3178479" y="0"/>
                </a:lnTo>
                <a:lnTo>
                  <a:pt x="317847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207588" y="2757555"/>
            <a:ext cx="4184076" cy="6234197"/>
            <a:chOff x="0" y="0"/>
            <a:chExt cx="1023352" cy="15247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3352" cy="1524776"/>
            </a:xfrm>
            <a:custGeom>
              <a:avLst/>
              <a:gdLst/>
              <a:ahLst/>
              <a:cxnLst/>
              <a:rect l="l" t="t" r="r" b="b"/>
              <a:pathLst>
                <a:path w="1023352" h="1524776">
                  <a:moveTo>
                    <a:pt x="74013" y="0"/>
                  </a:moveTo>
                  <a:lnTo>
                    <a:pt x="949339" y="0"/>
                  </a:lnTo>
                  <a:cubicBezTo>
                    <a:pt x="990215" y="0"/>
                    <a:pt x="1023352" y="33137"/>
                    <a:pt x="1023352" y="74013"/>
                  </a:cubicBezTo>
                  <a:lnTo>
                    <a:pt x="1023352" y="1450763"/>
                  </a:lnTo>
                  <a:cubicBezTo>
                    <a:pt x="1023352" y="1491639"/>
                    <a:pt x="990215" y="1524776"/>
                    <a:pt x="949339" y="1524776"/>
                  </a:cubicBezTo>
                  <a:lnTo>
                    <a:pt x="74013" y="1524776"/>
                  </a:lnTo>
                  <a:cubicBezTo>
                    <a:pt x="33137" y="1524776"/>
                    <a:pt x="0" y="1491639"/>
                    <a:pt x="0" y="1450763"/>
                  </a:cubicBezTo>
                  <a:lnTo>
                    <a:pt x="0" y="74013"/>
                  </a:lnTo>
                  <a:cubicBezTo>
                    <a:pt x="0" y="33137"/>
                    <a:pt x="33137" y="0"/>
                    <a:pt x="74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3352" cy="155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09402" y="5489060"/>
            <a:ext cx="3980447" cy="2985335"/>
          </a:xfrm>
          <a:custGeom>
            <a:avLst/>
            <a:gdLst/>
            <a:ahLst/>
            <a:cxnLst/>
            <a:rect l="l" t="t" r="r" b="b"/>
            <a:pathLst>
              <a:path w="3980447" h="2985335">
                <a:moveTo>
                  <a:pt x="0" y="0"/>
                </a:moveTo>
                <a:lnTo>
                  <a:pt x="3980447" y="0"/>
                </a:lnTo>
                <a:lnTo>
                  <a:pt x="3980447" y="2985336"/>
                </a:lnTo>
                <a:lnTo>
                  <a:pt x="0" y="298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필요기술 및 참고 문헌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9503" y="517506"/>
            <a:ext cx="38440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  <a:endParaRPr lang="en-US" sz="2200" b="1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47837" y="3149876"/>
            <a:ext cx="3231866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999" b="1" spc="-59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Mediapipe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28067" y="3192929"/>
            <a:ext cx="3231866" cy="46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2699" b="1" spc="-53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Smart glasses(Xreal)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83693" y="3192929"/>
            <a:ext cx="3231866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999" b="1" spc="-59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AWS Cloud Server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47837" y="3944545"/>
            <a:ext cx="3231866" cy="11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사용자의 움직임을 </a:t>
            </a:r>
          </a:p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스켈레톤 데이터로 전환</a:t>
            </a:r>
          </a:p>
          <a:p>
            <a:pPr marL="0" lvl="0" indent="0" algn="ctr">
              <a:lnSpc>
                <a:spcPts val="3184"/>
              </a:lnSpc>
            </a:pPr>
            <a:endParaRPr lang="en-US" sz="2122" spc="-63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528067" y="3944545"/>
            <a:ext cx="3231866" cy="79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AR화면 구현을 위한 </a:t>
            </a:r>
          </a:p>
          <a:p>
            <a:pPr marL="0" lvl="0" indent="0"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스마트글래스 활용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9550" y="3944545"/>
            <a:ext cx="3540152" cy="79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4"/>
              </a:lnSpc>
            </a:pPr>
            <a:r>
              <a:rPr lang="en-US" sz="2122" spc="-6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기능 처리와 데이터 관리를 제공하는 AWS 클라우드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20403" y="7970250"/>
            <a:ext cx="3694134" cy="3661105"/>
            <a:chOff x="0" y="0"/>
            <a:chExt cx="82013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04063" y="8551977"/>
            <a:ext cx="543096" cy="54309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4703" y="4702825"/>
            <a:ext cx="3316606" cy="1545805"/>
            <a:chOff x="0" y="0"/>
            <a:chExt cx="811184" cy="3780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1184" cy="378077"/>
            </a:xfrm>
            <a:custGeom>
              <a:avLst/>
              <a:gdLst/>
              <a:ahLst/>
              <a:cxnLst/>
              <a:rect l="l" t="t" r="r" b="b"/>
              <a:pathLst>
                <a:path w="811184" h="378077">
                  <a:moveTo>
                    <a:pt x="93372" y="0"/>
                  </a:moveTo>
                  <a:lnTo>
                    <a:pt x="717812" y="0"/>
                  </a:lnTo>
                  <a:cubicBezTo>
                    <a:pt x="769380" y="0"/>
                    <a:pt x="811184" y="41804"/>
                    <a:pt x="811184" y="93372"/>
                  </a:cubicBezTo>
                  <a:lnTo>
                    <a:pt x="811184" y="284705"/>
                  </a:lnTo>
                  <a:cubicBezTo>
                    <a:pt x="811184" y="336273"/>
                    <a:pt x="769380" y="378077"/>
                    <a:pt x="717812" y="378077"/>
                  </a:cubicBezTo>
                  <a:lnTo>
                    <a:pt x="93372" y="378077"/>
                  </a:lnTo>
                  <a:cubicBezTo>
                    <a:pt x="41804" y="378077"/>
                    <a:pt x="0" y="336273"/>
                    <a:pt x="0" y="284705"/>
                  </a:cubicBezTo>
                  <a:lnTo>
                    <a:pt x="0" y="93372"/>
                  </a:lnTo>
                  <a:cubicBezTo>
                    <a:pt x="0" y="41804"/>
                    <a:pt x="41804" y="0"/>
                    <a:pt x="93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1184" cy="40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 환경 설계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19503" y="517506"/>
            <a:ext cx="38440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  <a:endParaRPr lang="en-US" sz="2200" b="1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95224" y="5218895"/>
            <a:ext cx="2195564" cy="42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스마트폰 앱 실행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614366" y="4702825"/>
            <a:ext cx="3316606" cy="1545805"/>
            <a:chOff x="0" y="0"/>
            <a:chExt cx="811184" cy="3780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1184" cy="378077"/>
            </a:xfrm>
            <a:custGeom>
              <a:avLst/>
              <a:gdLst/>
              <a:ahLst/>
              <a:cxnLst/>
              <a:rect l="l" t="t" r="r" b="b"/>
              <a:pathLst>
                <a:path w="811184" h="378077">
                  <a:moveTo>
                    <a:pt x="93372" y="0"/>
                  </a:moveTo>
                  <a:lnTo>
                    <a:pt x="717812" y="0"/>
                  </a:lnTo>
                  <a:cubicBezTo>
                    <a:pt x="769380" y="0"/>
                    <a:pt x="811184" y="41804"/>
                    <a:pt x="811184" y="93372"/>
                  </a:cubicBezTo>
                  <a:lnTo>
                    <a:pt x="811184" y="284705"/>
                  </a:lnTo>
                  <a:cubicBezTo>
                    <a:pt x="811184" y="336273"/>
                    <a:pt x="769380" y="378077"/>
                    <a:pt x="717812" y="378077"/>
                  </a:cubicBezTo>
                  <a:lnTo>
                    <a:pt x="93372" y="378077"/>
                  </a:lnTo>
                  <a:cubicBezTo>
                    <a:pt x="41804" y="378077"/>
                    <a:pt x="0" y="336273"/>
                    <a:pt x="0" y="284705"/>
                  </a:cubicBezTo>
                  <a:lnTo>
                    <a:pt x="0" y="93372"/>
                  </a:lnTo>
                  <a:cubicBezTo>
                    <a:pt x="0" y="41804"/>
                    <a:pt x="41804" y="0"/>
                    <a:pt x="93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1184" cy="40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74563" y="5052637"/>
            <a:ext cx="2996212" cy="8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스마트 글래스 착용 후</a:t>
            </a:r>
          </a:p>
          <a:p>
            <a:pPr marL="0" lvl="0" indent="0"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앱 실행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589450" y="4702825"/>
            <a:ext cx="3316606" cy="1545805"/>
            <a:chOff x="0" y="0"/>
            <a:chExt cx="811184" cy="3780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1184" cy="378077"/>
            </a:xfrm>
            <a:custGeom>
              <a:avLst/>
              <a:gdLst/>
              <a:ahLst/>
              <a:cxnLst/>
              <a:rect l="l" t="t" r="r" b="b"/>
              <a:pathLst>
                <a:path w="811184" h="378077">
                  <a:moveTo>
                    <a:pt x="93372" y="0"/>
                  </a:moveTo>
                  <a:lnTo>
                    <a:pt x="717812" y="0"/>
                  </a:lnTo>
                  <a:cubicBezTo>
                    <a:pt x="769380" y="0"/>
                    <a:pt x="811184" y="41804"/>
                    <a:pt x="811184" y="93372"/>
                  </a:cubicBezTo>
                  <a:lnTo>
                    <a:pt x="811184" y="284705"/>
                  </a:lnTo>
                  <a:cubicBezTo>
                    <a:pt x="811184" y="336273"/>
                    <a:pt x="769380" y="378077"/>
                    <a:pt x="717812" y="378077"/>
                  </a:cubicBezTo>
                  <a:lnTo>
                    <a:pt x="93372" y="378077"/>
                  </a:lnTo>
                  <a:cubicBezTo>
                    <a:pt x="41804" y="378077"/>
                    <a:pt x="0" y="336273"/>
                    <a:pt x="0" y="284705"/>
                  </a:cubicBezTo>
                  <a:lnTo>
                    <a:pt x="0" y="93372"/>
                  </a:lnTo>
                  <a:cubicBezTo>
                    <a:pt x="0" y="41804"/>
                    <a:pt x="41804" y="0"/>
                    <a:pt x="93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1184" cy="40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749646" y="5052637"/>
            <a:ext cx="2996212" cy="8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전방에 스마트폰 배치 후 </a:t>
            </a:r>
          </a:p>
          <a:p>
            <a:pPr marL="0" lvl="0" indent="0"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내 모습 촬영</a:t>
            </a:r>
          </a:p>
        </p:txBody>
      </p:sp>
      <p:sp>
        <p:nvSpPr>
          <p:cNvPr id="31" name="AutoShape 31"/>
          <p:cNvSpPr/>
          <p:nvPr/>
        </p:nvSpPr>
        <p:spPr>
          <a:xfrm>
            <a:off x="5146389" y="5456677"/>
            <a:ext cx="1272897" cy="0"/>
          </a:xfrm>
          <a:prstGeom prst="line">
            <a:avLst/>
          </a:prstGeom>
          <a:ln w="38100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0121472" y="5475727"/>
            <a:ext cx="1272897" cy="0"/>
          </a:xfrm>
          <a:prstGeom prst="line">
            <a:avLst/>
          </a:prstGeom>
          <a:ln w="38100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3" name="Group 33"/>
          <p:cNvGrpSpPr/>
          <p:nvPr/>
        </p:nvGrpSpPr>
        <p:grpSpPr>
          <a:xfrm>
            <a:off x="3098100" y="6905855"/>
            <a:ext cx="3316606" cy="1545805"/>
            <a:chOff x="0" y="0"/>
            <a:chExt cx="811184" cy="37807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1184" cy="378077"/>
            </a:xfrm>
            <a:custGeom>
              <a:avLst/>
              <a:gdLst/>
              <a:ahLst/>
              <a:cxnLst/>
              <a:rect l="l" t="t" r="r" b="b"/>
              <a:pathLst>
                <a:path w="811184" h="378077">
                  <a:moveTo>
                    <a:pt x="93372" y="0"/>
                  </a:moveTo>
                  <a:lnTo>
                    <a:pt x="717812" y="0"/>
                  </a:lnTo>
                  <a:cubicBezTo>
                    <a:pt x="769380" y="0"/>
                    <a:pt x="811184" y="41804"/>
                    <a:pt x="811184" y="93372"/>
                  </a:cubicBezTo>
                  <a:lnTo>
                    <a:pt x="811184" y="284705"/>
                  </a:lnTo>
                  <a:cubicBezTo>
                    <a:pt x="811184" y="336273"/>
                    <a:pt x="769380" y="378077"/>
                    <a:pt x="717812" y="378077"/>
                  </a:cubicBezTo>
                  <a:lnTo>
                    <a:pt x="93372" y="378077"/>
                  </a:lnTo>
                  <a:cubicBezTo>
                    <a:pt x="41804" y="378077"/>
                    <a:pt x="0" y="336273"/>
                    <a:pt x="0" y="284705"/>
                  </a:cubicBezTo>
                  <a:lnTo>
                    <a:pt x="0" y="93372"/>
                  </a:lnTo>
                  <a:cubicBezTo>
                    <a:pt x="0" y="41804"/>
                    <a:pt x="41804" y="0"/>
                    <a:pt x="93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11184" cy="40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258296" y="7441019"/>
            <a:ext cx="2996212" cy="42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운동 수행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634703" y="7659751"/>
            <a:ext cx="1272897" cy="0"/>
          </a:xfrm>
          <a:prstGeom prst="line">
            <a:avLst/>
          </a:prstGeom>
          <a:ln w="38100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8068602" y="6924949"/>
            <a:ext cx="3316606" cy="1545805"/>
            <a:chOff x="0" y="0"/>
            <a:chExt cx="811184" cy="3780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1184" cy="378077"/>
            </a:xfrm>
            <a:custGeom>
              <a:avLst/>
              <a:gdLst/>
              <a:ahLst/>
              <a:cxnLst/>
              <a:rect l="l" t="t" r="r" b="b"/>
              <a:pathLst>
                <a:path w="811184" h="378077">
                  <a:moveTo>
                    <a:pt x="93372" y="0"/>
                  </a:moveTo>
                  <a:lnTo>
                    <a:pt x="717812" y="0"/>
                  </a:lnTo>
                  <a:cubicBezTo>
                    <a:pt x="769380" y="0"/>
                    <a:pt x="811184" y="41804"/>
                    <a:pt x="811184" y="93372"/>
                  </a:cubicBezTo>
                  <a:lnTo>
                    <a:pt x="811184" y="284705"/>
                  </a:lnTo>
                  <a:cubicBezTo>
                    <a:pt x="811184" y="336273"/>
                    <a:pt x="769380" y="378077"/>
                    <a:pt x="717812" y="378077"/>
                  </a:cubicBezTo>
                  <a:lnTo>
                    <a:pt x="93372" y="378077"/>
                  </a:lnTo>
                  <a:cubicBezTo>
                    <a:pt x="41804" y="378077"/>
                    <a:pt x="0" y="336273"/>
                    <a:pt x="0" y="284705"/>
                  </a:cubicBezTo>
                  <a:lnTo>
                    <a:pt x="0" y="93372"/>
                  </a:lnTo>
                  <a:cubicBezTo>
                    <a:pt x="0" y="41804"/>
                    <a:pt x="41804" y="0"/>
                    <a:pt x="933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811184" cy="40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228799" y="7041310"/>
            <a:ext cx="2996212" cy="128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스마트 글래스로 </a:t>
            </a:r>
          </a:p>
          <a:p>
            <a:pPr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운동 자세 정보 및 </a:t>
            </a:r>
          </a:p>
          <a:p>
            <a:pPr marL="0" lvl="0" indent="0" algn="ctr">
              <a:lnSpc>
                <a:spcPts val="3401"/>
              </a:lnSpc>
            </a:pPr>
            <a:r>
              <a:rPr lang="en-US" sz="2267" spc="-6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피드백 정보 확인</a:t>
            </a:r>
          </a:p>
        </p:txBody>
      </p:sp>
      <p:sp>
        <p:nvSpPr>
          <p:cNvPr id="42" name="AutoShape 42"/>
          <p:cNvSpPr/>
          <p:nvPr/>
        </p:nvSpPr>
        <p:spPr>
          <a:xfrm>
            <a:off x="6605205" y="7697851"/>
            <a:ext cx="1272897" cy="0"/>
          </a:xfrm>
          <a:prstGeom prst="line">
            <a:avLst/>
          </a:prstGeom>
          <a:ln w="38100" cap="flat">
            <a:solidFill>
              <a:srgbClr val="1A62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TextBox 43"/>
          <p:cNvSpPr txBox="1"/>
          <p:nvPr/>
        </p:nvSpPr>
        <p:spPr>
          <a:xfrm>
            <a:off x="915951" y="3855100"/>
            <a:ext cx="323186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1" spc="-49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 진행 순서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8321" y="1547002"/>
            <a:ext cx="323186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1" spc="-49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 환경 설계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34703" y="2106445"/>
            <a:ext cx="9226834" cy="10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1"/>
              </a:lnSpc>
            </a:pPr>
            <a:r>
              <a:rPr lang="en-US" sz="2767" spc="-8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주변에 스마트폰을 배치하고 운동할 수 있는 공간</a:t>
            </a:r>
          </a:p>
          <a:p>
            <a:pPr marL="0" lvl="0" indent="0" algn="l">
              <a:lnSpc>
                <a:spcPts val="4151"/>
              </a:lnSpc>
            </a:pPr>
            <a:r>
              <a:rPr lang="en-US" sz="2767" spc="-83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사전 녹화 진행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8953" y="4181328"/>
            <a:ext cx="153448" cy="1534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63056" y="4181328"/>
            <a:ext cx="153448" cy="15344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58953" y="5587875"/>
            <a:ext cx="153448" cy="1534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63056" y="5587875"/>
            <a:ext cx="153448" cy="15344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58953" y="4884601"/>
            <a:ext cx="153448" cy="15344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63056" y="4884601"/>
            <a:ext cx="153448" cy="15344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58953" y="6291148"/>
            <a:ext cx="153448" cy="15344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963056" y="6291148"/>
            <a:ext cx="153448" cy="15344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412233" y="5162420"/>
            <a:ext cx="3120218" cy="3092320"/>
            <a:chOff x="0" y="0"/>
            <a:chExt cx="820133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975870" y="8089924"/>
            <a:ext cx="707911" cy="70791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10150" y="527031"/>
            <a:ext cx="6360626" cy="40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목차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39903" y="2774376"/>
            <a:ext cx="6822566" cy="78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1"/>
              </a:lnSpc>
            </a:pPr>
            <a:r>
              <a:rPr lang="en-US" sz="4493" b="1">
                <a:solidFill>
                  <a:srgbClr val="272727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목차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13607" y="3833167"/>
            <a:ext cx="5449424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2600" spc="-78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종합</a:t>
            </a:r>
            <a:r>
              <a:rPr lang="en-US" sz="2600" spc="-78" dirty="0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설계</a:t>
            </a:r>
            <a:r>
              <a:rPr lang="en-US" sz="2600" spc="-78" dirty="0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개요</a:t>
            </a:r>
            <a:endParaRPr lang="en-US" sz="2600" spc="-78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590"/>
              </a:lnSpc>
            </a:pP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시스템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수행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시나리오</a:t>
            </a:r>
            <a:endParaRPr lang="en-US" sz="2600" spc="-78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590"/>
              </a:lnSpc>
            </a:pP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시스템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구성도</a:t>
            </a:r>
            <a:endParaRPr lang="en-US" sz="2600" spc="-78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590"/>
              </a:lnSpc>
            </a:pP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시스템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모듈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상세</a:t>
            </a:r>
            <a:r>
              <a:rPr lang="en-US" sz="2600" spc="-78" dirty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600" spc="-78" dirty="0" err="1" smtClean="0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설계</a:t>
            </a:r>
            <a:endParaRPr lang="en-US" sz="2600" spc="-78" dirty="0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8317710" y="3833167"/>
            <a:ext cx="5449424" cy="275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업무 분담</a:t>
            </a:r>
          </a:p>
          <a:p>
            <a:pPr algn="l">
              <a:lnSpc>
                <a:spcPts val="5590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종합 설계 수행 일정</a:t>
            </a:r>
          </a:p>
          <a:p>
            <a:pPr algn="l">
              <a:lnSpc>
                <a:spcPts val="5590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필요기술 및 참고문헌</a:t>
            </a:r>
          </a:p>
          <a:p>
            <a:pPr marL="0" lvl="0" indent="0" algn="l">
              <a:lnSpc>
                <a:spcPts val="5590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데모 환경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 dirty="0" err="1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</a:t>
            </a:r>
            <a:r>
              <a:rPr lang="en-US" sz="2400" b="1" dirty="0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환경</a:t>
            </a:r>
            <a:r>
              <a:rPr lang="en-US" sz="2400" b="1" dirty="0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</a:t>
            </a:r>
            <a:endParaRPr lang="en-US" sz="2400" b="1" dirty="0">
              <a:solidFill>
                <a:srgbClr val="272727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19503" y="517506"/>
            <a:ext cx="384407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  <a:endParaRPr lang="en-US" sz="2200" b="1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47800" y="1485900"/>
            <a:ext cx="91440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1" spc="-49" dirty="0" err="1" smtClean="0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</a:t>
            </a:r>
            <a:endParaRPr lang="en-US" sz="2499" b="1" spc="-49" dirty="0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38500"/>
            <a:ext cx="4419600" cy="5892800"/>
          </a:xfrm>
          <a:prstGeom prst="rect">
            <a:avLst/>
          </a:prstGeom>
        </p:spPr>
      </p:pic>
      <p:sp>
        <p:nvSpPr>
          <p:cNvPr id="48" name="TextBox 17"/>
          <p:cNvSpPr txBox="1"/>
          <p:nvPr/>
        </p:nvSpPr>
        <p:spPr>
          <a:xfrm>
            <a:off x="2313169" y="2646861"/>
            <a:ext cx="2688862" cy="3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ko-KR" altLang="en-US" sz="2300" b="1" spc="-46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 환경 사진</a:t>
            </a:r>
            <a:endParaRPr lang="en-US" sz="2300" b="1" spc="-46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17"/>
          <p:cNvSpPr txBox="1"/>
          <p:nvPr/>
        </p:nvSpPr>
        <p:spPr>
          <a:xfrm>
            <a:off x="10878341" y="2646861"/>
            <a:ext cx="268886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ko-KR" altLang="en-US" sz="2300" b="1" spc="-46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데모 동영상</a:t>
            </a:r>
            <a:endParaRPr lang="en-US" sz="2300" b="1" spc="-46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50" name="데모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1825" y="3235234"/>
            <a:ext cx="10481895" cy="5896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640988" cy="256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15851" y="-2366735"/>
            <a:ext cx="6378034" cy="6409069"/>
            <a:chOff x="0" y="0"/>
            <a:chExt cx="803000" cy="8069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000" cy="806907"/>
            </a:xfrm>
            <a:custGeom>
              <a:avLst/>
              <a:gdLst/>
              <a:ahLst/>
              <a:cxnLst/>
              <a:rect l="l" t="t" r="r" b="b"/>
              <a:pathLst>
                <a:path w="803000" h="806907">
                  <a:moveTo>
                    <a:pt x="401500" y="0"/>
                  </a:moveTo>
                  <a:cubicBezTo>
                    <a:pt x="179758" y="0"/>
                    <a:pt x="0" y="180632"/>
                    <a:pt x="0" y="403454"/>
                  </a:cubicBezTo>
                  <a:cubicBezTo>
                    <a:pt x="0" y="626275"/>
                    <a:pt x="179758" y="806907"/>
                    <a:pt x="401500" y="806907"/>
                  </a:cubicBezTo>
                  <a:cubicBezTo>
                    <a:pt x="623242" y="806907"/>
                    <a:pt x="803000" y="626275"/>
                    <a:pt x="803000" y="403454"/>
                  </a:cubicBezTo>
                  <a:cubicBezTo>
                    <a:pt x="803000" y="180632"/>
                    <a:pt x="623242" y="0"/>
                    <a:pt x="40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5281" y="47073"/>
              <a:ext cx="652437" cy="68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97932" y="1909889"/>
            <a:ext cx="2843449" cy="28434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34383" y="8008848"/>
            <a:ext cx="466372" cy="46637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34383" y="4667613"/>
            <a:ext cx="7619233" cy="141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7"/>
              </a:lnSpc>
            </a:pPr>
            <a:r>
              <a:rPr lang="en-US" sz="8799" b="1" spc="-175">
                <a:solidFill>
                  <a:srgbClr val="272727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415406" y="5705416"/>
            <a:ext cx="6378034" cy="6409069"/>
            <a:chOff x="0" y="0"/>
            <a:chExt cx="803000" cy="8069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3000" cy="806907"/>
            </a:xfrm>
            <a:custGeom>
              <a:avLst/>
              <a:gdLst/>
              <a:ahLst/>
              <a:cxnLst/>
              <a:rect l="l" t="t" r="r" b="b"/>
              <a:pathLst>
                <a:path w="803000" h="806907">
                  <a:moveTo>
                    <a:pt x="401500" y="0"/>
                  </a:moveTo>
                  <a:cubicBezTo>
                    <a:pt x="179758" y="0"/>
                    <a:pt x="0" y="180632"/>
                    <a:pt x="0" y="403454"/>
                  </a:cubicBezTo>
                  <a:cubicBezTo>
                    <a:pt x="0" y="626275"/>
                    <a:pt x="179758" y="806907"/>
                    <a:pt x="401500" y="806907"/>
                  </a:cubicBezTo>
                  <a:cubicBezTo>
                    <a:pt x="623242" y="806907"/>
                    <a:pt x="803000" y="626275"/>
                    <a:pt x="803000" y="403454"/>
                  </a:cubicBezTo>
                  <a:cubicBezTo>
                    <a:pt x="803000" y="180632"/>
                    <a:pt x="623242" y="0"/>
                    <a:pt x="40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5281" y="47073"/>
              <a:ext cx="652437" cy="68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26920" y="2519137"/>
            <a:ext cx="3123360" cy="3123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20403" y="7970250"/>
            <a:ext cx="3694134" cy="3661105"/>
            <a:chOff x="0" y="0"/>
            <a:chExt cx="82013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04063" y="8551977"/>
            <a:ext cx="543096" cy="5430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 dirty="0" err="1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종합</a:t>
            </a:r>
            <a:r>
              <a:rPr lang="en-US" sz="2400" b="1" dirty="0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</a:t>
            </a:r>
            <a:r>
              <a:rPr lang="en-US" sz="2400" b="1" dirty="0" smtClean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2400" b="1" dirty="0">
              <a:solidFill>
                <a:srgbClr val="272727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9303" y="2225047"/>
            <a:ext cx="8752424" cy="255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2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지난 발표에서의 지적 사항</a:t>
            </a:r>
          </a:p>
          <a:p>
            <a:pPr algn="just">
              <a:lnSpc>
                <a:spcPts val="4082"/>
              </a:lnSpc>
            </a:pPr>
            <a:endParaRPr lang="en-US" sz="2600" b="1" spc="-78">
              <a:solidFill>
                <a:srgbClr val="5271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61341" lvl="1" indent="-280670" algn="just">
              <a:lnSpc>
                <a:spcPts val="4082"/>
              </a:lnSpc>
              <a:buAutoNum type="arabicPeriod"/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운동 1~2개 타겟팅</a:t>
            </a:r>
          </a:p>
          <a:p>
            <a:pPr algn="just">
              <a:lnSpc>
                <a:spcPts val="4082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2. 기존 영상에 대한 각도 및 스마트폰 2개를 사용해서 동시에 출력</a:t>
            </a:r>
          </a:p>
          <a:p>
            <a:pPr marL="0" lvl="0" indent="0" algn="just">
              <a:lnSpc>
                <a:spcPts val="4082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3. 시나리오와 구성도의 괴리감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5537722"/>
            <a:ext cx="6997826" cy="255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600" spc="-78">
                <a:solidFill>
                  <a:srgbClr val="5271FF"/>
                </a:solidFill>
                <a:latin typeface="Nanum Square"/>
                <a:ea typeface="Nanum Square"/>
                <a:cs typeface="Nanum Square"/>
                <a:sym typeface="Nanum Square"/>
              </a:rPr>
              <a:t>   지적 사항에 대한 답변</a:t>
            </a:r>
          </a:p>
          <a:p>
            <a:pPr algn="l">
              <a:lnSpc>
                <a:spcPts val="4082"/>
              </a:lnSpc>
            </a:pPr>
            <a:endParaRPr lang="en-US" sz="2600" spc="-78">
              <a:solidFill>
                <a:srgbClr val="5271FF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61341" lvl="1" indent="-280670" algn="l">
              <a:lnSpc>
                <a:spcPts val="4082"/>
              </a:lnSpc>
              <a:buAutoNum type="arabicPeriod"/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푸쉬업, 플랭크, 런지로 운동 타겟팅</a:t>
            </a:r>
          </a:p>
          <a:p>
            <a:pPr algn="l">
              <a:lnSpc>
                <a:spcPts val="4082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2. 스마트폰 2개 사용해서 다방면 각도로 진행</a:t>
            </a:r>
          </a:p>
          <a:p>
            <a:pPr marL="0" lvl="0" indent="0" algn="l">
              <a:lnSpc>
                <a:spcPts val="4082"/>
              </a:lnSpc>
            </a:pPr>
            <a:r>
              <a:rPr lang="en-US" sz="2600" spc="-78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   3. 시스템 수행 시나리오 수정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0473" y="4407396"/>
            <a:ext cx="15338827" cy="4850904"/>
          </a:xfrm>
          <a:custGeom>
            <a:avLst/>
            <a:gdLst/>
            <a:ahLst/>
            <a:cxnLst/>
            <a:rect l="l" t="t" r="r" b="b"/>
            <a:pathLst>
              <a:path w="15338827" h="4850904">
                <a:moveTo>
                  <a:pt x="0" y="0"/>
                </a:moveTo>
                <a:lnTo>
                  <a:pt x="15338827" y="0"/>
                </a:lnTo>
                <a:lnTo>
                  <a:pt x="15338827" y="4850904"/>
                </a:lnTo>
                <a:lnTo>
                  <a:pt x="0" y="485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종합 설계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346192"/>
            <a:ext cx="10155591" cy="13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72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 올바른 운동 자세 정보를  제공하고, 스마트글래스를 활용한 운동 자세 교정으로 </a:t>
            </a:r>
          </a:p>
          <a:p>
            <a:pPr algn="l">
              <a:lnSpc>
                <a:spcPts val="3600"/>
              </a:lnSpc>
            </a:pPr>
            <a:r>
              <a:rPr lang="en-US" sz="2400" spc="-72">
                <a:solidFill>
                  <a:srgbClr val="272727"/>
                </a:solidFill>
                <a:latin typeface="Nanum Square"/>
                <a:ea typeface="Nanum Square"/>
                <a:cs typeface="Nanum Square"/>
                <a:sym typeface="Nanum Square"/>
              </a:rPr>
              <a:t>피드백을 제공하는 디바이스 및 소프트웨어를 개발</a:t>
            </a:r>
          </a:p>
          <a:p>
            <a:pPr marL="0" lvl="0" indent="0" algn="l">
              <a:lnSpc>
                <a:spcPts val="3600"/>
              </a:lnSpc>
            </a:pPr>
            <a:endParaRPr lang="en-US" sz="2400" spc="-72">
              <a:solidFill>
                <a:srgbClr val="272727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1957" y="1790694"/>
            <a:ext cx="1866545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개발 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0142" y="4013823"/>
            <a:ext cx="2688862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스마트글래스 화면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0076" y="4013823"/>
            <a:ext cx="2688862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운동</a:t>
            </a:r>
            <a:r>
              <a:rPr lang="en-US" sz="2300" b="1" spc="-46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300" b="1" spc="-46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중인</a:t>
            </a:r>
            <a:r>
              <a:rPr lang="en-US" sz="2300" b="1" spc="-46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300" b="1" spc="-46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모습</a:t>
            </a:r>
            <a:r>
              <a:rPr lang="en-US" sz="2300" b="1" spc="-46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300" b="1" spc="-46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촬영</a:t>
            </a:r>
            <a:endParaRPr lang="en-US" sz="2300" b="1" spc="-46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56037" y="4585682"/>
            <a:ext cx="5674781" cy="4570532"/>
            <a:chOff x="0" y="0"/>
            <a:chExt cx="1387952" cy="11178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7952" cy="1117873"/>
            </a:xfrm>
            <a:custGeom>
              <a:avLst/>
              <a:gdLst/>
              <a:ahLst/>
              <a:cxnLst/>
              <a:rect l="l" t="t" r="r" b="b"/>
              <a:pathLst>
                <a:path w="1387952" h="1117873">
                  <a:moveTo>
                    <a:pt x="54571" y="0"/>
                  </a:moveTo>
                  <a:lnTo>
                    <a:pt x="1333382" y="0"/>
                  </a:lnTo>
                  <a:cubicBezTo>
                    <a:pt x="1347855" y="0"/>
                    <a:pt x="1361735" y="5749"/>
                    <a:pt x="1371969" y="15983"/>
                  </a:cubicBezTo>
                  <a:cubicBezTo>
                    <a:pt x="1382203" y="26217"/>
                    <a:pt x="1387952" y="40098"/>
                    <a:pt x="1387952" y="54571"/>
                  </a:cubicBezTo>
                  <a:lnTo>
                    <a:pt x="1387952" y="1063302"/>
                  </a:lnTo>
                  <a:cubicBezTo>
                    <a:pt x="1387952" y="1093440"/>
                    <a:pt x="1363520" y="1117873"/>
                    <a:pt x="1333382" y="1117873"/>
                  </a:cubicBezTo>
                  <a:lnTo>
                    <a:pt x="54571" y="1117873"/>
                  </a:lnTo>
                  <a:cubicBezTo>
                    <a:pt x="24432" y="1117873"/>
                    <a:pt x="0" y="1093440"/>
                    <a:pt x="0" y="1063302"/>
                  </a:cubicBezTo>
                  <a:lnTo>
                    <a:pt x="0" y="54571"/>
                  </a:lnTo>
                  <a:cubicBezTo>
                    <a:pt x="0" y="24432"/>
                    <a:pt x="24432" y="0"/>
                    <a:pt x="545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87952" cy="114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06041" y="5217027"/>
            <a:ext cx="1932733" cy="1328609"/>
            <a:chOff x="0" y="0"/>
            <a:chExt cx="89149" cy="612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149" cy="61284"/>
            </a:xfrm>
            <a:custGeom>
              <a:avLst/>
              <a:gdLst/>
              <a:ahLst/>
              <a:cxnLst/>
              <a:rect l="l" t="t" r="r" b="b"/>
              <a:pathLst>
                <a:path w="89149" h="61284">
                  <a:moveTo>
                    <a:pt x="0" y="0"/>
                  </a:moveTo>
                  <a:lnTo>
                    <a:pt x="89149" y="0"/>
                  </a:lnTo>
                  <a:lnTo>
                    <a:pt x="89149" y="61284"/>
                  </a:lnTo>
                  <a:lnTo>
                    <a:pt x="0" y="612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9149" cy="9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7287887" y="5852756"/>
            <a:ext cx="1603262" cy="0"/>
          </a:xfrm>
          <a:prstGeom prst="line">
            <a:avLst/>
          </a:prstGeom>
          <a:ln w="95250" cap="rnd">
            <a:solidFill>
              <a:srgbClr val="5371FF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04063" y="8551977"/>
            <a:ext cx="543096" cy="5430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40646" y="1809976"/>
            <a:ext cx="14606709" cy="7285096"/>
          </a:xfrm>
          <a:custGeom>
            <a:avLst/>
            <a:gdLst/>
            <a:ahLst/>
            <a:cxnLst/>
            <a:rect l="l" t="t" r="r" b="b"/>
            <a:pathLst>
              <a:path w="14606709" h="7285096">
                <a:moveTo>
                  <a:pt x="0" y="0"/>
                </a:moveTo>
                <a:lnTo>
                  <a:pt x="14606708" y="0"/>
                </a:lnTo>
                <a:lnTo>
                  <a:pt x="14606708" y="7285096"/>
                </a:lnTo>
                <a:lnTo>
                  <a:pt x="0" y="728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수행 시나리오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820403" y="7970250"/>
            <a:ext cx="3694134" cy="3661105"/>
            <a:chOff x="0" y="0"/>
            <a:chExt cx="82013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0133" cy="812800"/>
            </a:xfrm>
            <a:custGeom>
              <a:avLst/>
              <a:gdLst/>
              <a:ahLst/>
              <a:cxnLst/>
              <a:rect l="l" t="t" r="r" b="b"/>
              <a:pathLst>
                <a:path w="820133" h="812800">
                  <a:moveTo>
                    <a:pt x="410066" y="0"/>
                  </a:moveTo>
                  <a:cubicBezTo>
                    <a:pt x="183593" y="0"/>
                    <a:pt x="0" y="181951"/>
                    <a:pt x="0" y="406400"/>
                  </a:cubicBezTo>
                  <a:cubicBezTo>
                    <a:pt x="0" y="630849"/>
                    <a:pt x="183593" y="812800"/>
                    <a:pt x="410066" y="812800"/>
                  </a:cubicBezTo>
                  <a:cubicBezTo>
                    <a:pt x="636540" y="812800"/>
                    <a:pt x="820133" y="630849"/>
                    <a:pt x="820133" y="406400"/>
                  </a:cubicBezTo>
                  <a:cubicBezTo>
                    <a:pt x="820133" y="181951"/>
                    <a:pt x="636540" y="0"/>
                    <a:pt x="410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887" y="47625"/>
              <a:ext cx="66635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156463" y="8704377"/>
            <a:ext cx="543096" cy="5430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2D6">
                <a:alpha val="91765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56396" y="1346598"/>
            <a:ext cx="14575208" cy="8417183"/>
          </a:xfrm>
          <a:custGeom>
            <a:avLst/>
            <a:gdLst/>
            <a:ahLst/>
            <a:cxnLst/>
            <a:rect l="l" t="t" r="r" b="b"/>
            <a:pathLst>
              <a:path w="14575208" h="8417183">
                <a:moveTo>
                  <a:pt x="0" y="0"/>
                </a:moveTo>
                <a:lnTo>
                  <a:pt x="14575208" y="0"/>
                </a:lnTo>
                <a:lnTo>
                  <a:pt x="14575208" y="8417183"/>
                </a:lnTo>
                <a:lnTo>
                  <a:pt x="0" y="841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구성도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6280" y="2374340"/>
            <a:ext cx="8486947" cy="6504190"/>
            <a:chOff x="0" y="0"/>
            <a:chExt cx="2075759" cy="15908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5759" cy="1590812"/>
            </a:xfrm>
            <a:custGeom>
              <a:avLst/>
              <a:gdLst/>
              <a:ahLst/>
              <a:cxnLst/>
              <a:rect l="l" t="t" r="r" b="b"/>
              <a:pathLst>
                <a:path w="2075759" h="1590812">
                  <a:moveTo>
                    <a:pt x="36489" y="0"/>
                  </a:moveTo>
                  <a:lnTo>
                    <a:pt x="2039270" y="0"/>
                  </a:lnTo>
                  <a:cubicBezTo>
                    <a:pt x="2048948" y="0"/>
                    <a:pt x="2058229" y="3844"/>
                    <a:pt x="2065072" y="10687"/>
                  </a:cubicBezTo>
                  <a:cubicBezTo>
                    <a:pt x="2071915" y="17530"/>
                    <a:pt x="2075759" y="26811"/>
                    <a:pt x="2075759" y="36489"/>
                  </a:cubicBezTo>
                  <a:lnTo>
                    <a:pt x="2075759" y="1554323"/>
                  </a:lnTo>
                  <a:cubicBezTo>
                    <a:pt x="2075759" y="1564000"/>
                    <a:pt x="2071915" y="1573281"/>
                    <a:pt x="2065072" y="1580124"/>
                  </a:cubicBezTo>
                  <a:cubicBezTo>
                    <a:pt x="2058229" y="1586967"/>
                    <a:pt x="2048948" y="1590812"/>
                    <a:pt x="2039270" y="1590812"/>
                  </a:cubicBezTo>
                  <a:lnTo>
                    <a:pt x="36489" y="1590812"/>
                  </a:lnTo>
                  <a:cubicBezTo>
                    <a:pt x="26811" y="1590812"/>
                    <a:pt x="17530" y="1586967"/>
                    <a:pt x="10687" y="1580124"/>
                  </a:cubicBezTo>
                  <a:cubicBezTo>
                    <a:pt x="3844" y="1573281"/>
                    <a:pt x="0" y="1564000"/>
                    <a:pt x="0" y="1554323"/>
                  </a:cubicBezTo>
                  <a:lnTo>
                    <a:pt x="0" y="36489"/>
                  </a:lnTo>
                  <a:cubicBezTo>
                    <a:pt x="0" y="26811"/>
                    <a:pt x="3844" y="17530"/>
                    <a:pt x="10687" y="10687"/>
                  </a:cubicBezTo>
                  <a:cubicBezTo>
                    <a:pt x="17530" y="3844"/>
                    <a:pt x="26811" y="0"/>
                    <a:pt x="36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075759" cy="16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3870872"/>
            <a:ext cx="7742108" cy="3972141"/>
          </a:xfrm>
          <a:custGeom>
            <a:avLst/>
            <a:gdLst/>
            <a:ahLst/>
            <a:cxnLst/>
            <a:rect l="l" t="t" r="r" b="b"/>
            <a:pathLst>
              <a:path w="7742108" h="3972141">
                <a:moveTo>
                  <a:pt x="0" y="0"/>
                </a:moveTo>
                <a:lnTo>
                  <a:pt x="7742108" y="0"/>
                </a:lnTo>
                <a:lnTo>
                  <a:pt x="7742108" y="3972141"/>
                </a:lnTo>
                <a:lnTo>
                  <a:pt x="0" y="3972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052092" y="1208383"/>
            <a:ext cx="5944917" cy="4852883"/>
            <a:chOff x="0" y="0"/>
            <a:chExt cx="1454023" cy="11869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4023" cy="1186931"/>
            </a:xfrm>
            <a:custGeom>
              <a:avLst/>
              <a:gdLst/>
              <a:ahLst/>
              <a:cxnLst/>
              <a:rect l="l" t="t" r="r" b="b"/>
              <a:pathLst>
                <a:path w="1454023" h="1186931">
                  <a:moveTo>
                    <a:pt x="52091" y="0"/>
                  </a:moveTo>
                  <a:lnTo>
                    <a:pt x="1401932" y="0"/>
                  </a:lnTo>
                  <a:cubicBezTo>
                    <a:pt x="1430701" y="0"/>
                    <a:pt x="1454023" y="23322"/>
                    <a:pt x="1454023" y="52091"/>
                  </a:cubicBezTo>
                  <a:lnTo>
                    <a:pt x="1454023" y="1134840"/>
                  </a:lnTo>
                  <a:cubicBezTo>
                    <a:pt x="1454023" y="1163609"/>
                    <a:pt x="1430701" y="1186931"/>
                    <a:pt x="1401932" y="1186931"/>
                  </a:cubicBezTo>
                  <a:lnTo>
                    <a:pt x="52091" y="1186931"/>
                  </a:lnTo>
                  <a:cubicBezTo>
                    <a:pt x="23322" y="1186931"/>
                    <a:pt x="0" y="1163609"/>
                    <a:pt x="0" y="1134840"/>
                  </a:cubicBezTo>
                  <a:lnTo>
                    <a:pt x="0" y="52091"/>
                  </a:lnTo>
                  <a:cubicBezTo>
                    <a:pt x="0" y="23322"/>
                    <a:pt x="23322" y="0"/>
                    <a:pt x="520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54023" cy="12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49355" y="1965414"/>
            <a:ext cx="4950391" cy="3810915"/>
          </a:xfrm>
          <a:custGeom>
            <a:avLst/>
            <a:gdLst/>
            <a:ahLst/>
            <a:cxnLst/>
            <a:rect l="l" t="t" r="r" b="b"/>
            <a:pathLst>
              <a:path w="4950391" h="3810915">
                <a:moveTo>
                  <a:pt x="0" y="0"/>
                </a:moveTo>
                <a:lnTo>
                  <a:pt x="4950391" y="0"/>
                </a:lnTo>
                <a:lnTo>
                  <a:pt x="4950391" y="3810915"/>
                </a:lnTo>
                <a:lnTo>
                  <a:pt x="0" y="3810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052092" y="6127941"/>
            <a:ext cx="6054468" cy="3791516"/>
            <a:chOff x="0" y="0"/>
            <a:chExt cx="1480817" cy="9273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0817" cy="927339"/>
            </a:xfrm>
            <a:custGeom>
              <a:avLst/>
              <a:gdLst/>
              <a:ahLst/>
              <a:cxnLst/>
              <a:rect l="l" t="t" r="r" b="b"/>
              <a:pathLst>
                <a:path w="1480817" h="927339">
                  <a:moveTo>
                    <a:pt x="51148" y="0"/>
                  </a:moveTo>
                  <a:lnTo>
                    <a:pt x="1429669" y="0"/>
                  </a:lnTo>
                  <a:cubicBezTo>
                    <a:pt x="1457917" y="0"/>
                    <a:pt x="1480817" y="22900"/>
                    <a:pt x="1480817" y="51148"/>
                  </a:cubicBezTo>
                  <a:lnTo>
                    <a:pt x="1480817" y="876190"/>
                  </a:lnTo>
                  <a:cubicBezTo>
                    <a:pt x="1480817" y="889756"/>
                    <a:pt x="1475428" y="902765"/>
                    <a:pt x="1465836" y="912358"/>
                  </a:cubicBezTo>
                  <a:cubicBezTo>
                    <a:pt x="1456244" y="921950"/>
                    <a:pt x="1443234" y="927339"/>
                    <a:pt x="1429669" y="927339"/>
                  </a:cubicBezTo>
                  <a:lnTo>
                    <a:pt x="51148" y="927339"/>
                  </a:lnTo>
                  <a:cubicBezTo>
                    <a:pt x="22900" y="927339"/>
                    <a:pt x="0" y="904439"/>
                    <a:pt x="0" y="876190"/>
                  </a:cubicBezTo>
                  <a:lnTo>
                    <a:pt x="0" y="51148"/>
                  </a:lnTo>
                  <a:cubicBezTo>
                    <a:pt x="0" y="22900"/>
                    <a:pt x="22900" y="0"/>
                    <a:pt x="511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80817" cy="95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317155" y="6788214"/>
            <a:ext cx="5524343" cy="2968475"/>
          </a:xfrm>
          <a:custGeom>
            <a:avLst/>
            <a:gdLst/>
            <a:ahLst/>
            <a:cxnLst/>
            <a:rect l="l" t="t" r="r" b="b"/>
            <a:pathLst>
              <a:path w="5524343" h="2968475">
                <a:moveTo>
                  <a:pt x="0" y="0"/>
                </a:moveTo>
                <a:lnTo>
                  <a:pt x="5524342" y="0"/>
                </a:lnTo>
                <a:lnTo>
                  <a:pt x="5524342" y="2968474"/>
                </a:lnTo>
                <a:lnTo>
                  <a:pt x="0" y="2968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모듈 상세 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703170"/>
            <a:ext cx="5449424" cy="45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s/w모듈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37691" y="2742008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Server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19224" y="1381341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App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9673" y="6299391"/>
            <a:ext cx="3231866" cy="39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00" b="1" spc="-46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9538320" y="4133399"/>
            <a:ext cx="1144795" cy="0"/>
          </a:xfrm>
          <a:prstGeom prst="line">
            <a:avLst/>
          </a:prstGeom>
          <a:ln w="38100" cap="flat">
            <a:solidFill>
              <a:srgbClr val="5371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H="1">
            <a:off x="9538320" y="4447724"/>
            <a:ext cx="1144795" cy="0"/>
          </a:xfrm>
          <a:prstGeom prst="line">
            <a:avLst/>
          </a:prstGeom>
          <a:ln w="38100" cap="flat">
            <a:solidFill>
              <a:srgbClr val="5371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TextBox 31"/>
          <p:cNvSpPr txBox="1"/>
          <p:nvPr/>
        </p:nvSpPr>
        <p:spPr>
          <a:xfrm>
            <a:off x="9495087" y="3645950"/>
            <a:ext cx="123126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운동</a:t>
            </a:r>
            <a:r>
              <a:rPr lang="en-US" sz="2043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영상</a:t>
            </a:r>
            <a:endParaRPr lang="en-US" sz="2043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164350" y="4592189"/>
            <a:ext cx="189427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스켈레톤</a:t>
            </a:r>
            <a:r>
              <a:rPr lang="en-US" sz="2043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데이터</a:t>
            </a:r>
            <a:endParaRPr lang="en-US" sz="2043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125480" y="8467150"/>
            <a:ext cx="197047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스켈레톤</a:t>
            </a:r>
            <a:r>
              <a:rPr lang="en-US" sz="2043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데이터</a:t>
            </a:r>
            <a:endParaRPr lang="en-US" sz="2043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9525262" y="8316652"/>
            <a:ext cx="1157852" cy="0"/>
          </a:xfrm>
          <a:prstGeom prst="line">
            <a:avLst/>
          </a:prstGeom>
          <a:ln w="38100" cap="flat">
            <a:solidFill>
              <a:srgbClr val="5371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TextBox 35"/>
          <p:cNvSpPr txBox="1"/>
          <p:nvPr/>
        </p:nvSpPr>
        <p:spPr>
          <a:xfrm>
            <a:off x="9647594" y="7517447"/>
            <a:ext cx="93061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2043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피드백</a:t>
            </a:r>
            <a:endParaRPr lang="en-US" sz="2043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36" name="AutoShape 36"/>
          <p:cNvSpPr/>
          <p:nvPr/>
        </p:nvSpPr>
        <p:spPr>
          <a:xfrm flipH="1" flipV="1">
            <a:off x="9525262" y="8004649"/>
            <a:ext cx="1144795" cy="0"/>
          </a:xfrm>
          <a:prstGeom prst="line">
            <a:avLst/>
          </a:prstGeom>
          <a:ln w="38100" cap="flat">
            <a:solidFill>
              <a:srgbClr val="5371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40988" cy="258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988" cy="25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40988" cy="139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58213" y="1256032"/>
            <a:ext cx="6338597" cy="2319362"/>
            <a:chOff x="0" y="0"/>
            <a:chExt cx="1550310" cy="567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0310" cy="567275"/>
            </a:xfrm>
            <a:custGeom>
              <a:avLst/>
              <a:gdLst/>
              <a:ahLst/>
              <a:cxnLst/>
              <a:rect l="l" t="t" r="r" b="b"/>
              <a:pathLst>
                <a:path w="1550310" h="567275">
                  <a:moveTo>
                    <a:pt x="48856" y="0"/>
                  </a:moveTo>
                  <a:lnTo>
                    <a:pt x="1501454" y="0"/>
                  </a:lnTo>
                  <a:cubicBezTo>
                    <a:pt x="1528437" y="0"/>
                    <a:pt x="1550310" y="21873"/>
                    <a:pt x="1550310" y="48856"/>
                  </a:cubicBezTo>
                  <a:lnTo>
                    <a:pt x="1550310" y="518420"/>
                  </a:lnTo>
                  <a:cubicBezTo>
                    <a:pt x="1550310" y="545402"/>
                    <a:pt x="1528437" y="567275"/>
                    <a:pt x="1501454" y="567275"/>
                  </a:cubicBezTo>
                  <a:lnTo>
                    <a:pt x="48856" y="567275"/>
                  </a:lnTo>
                  <a:cubicBezTo>
                    <a:pt x="21873" y="567275"/>
                    <a:pt x="0" y="545402"/>
                    <a:pt x="0" y="518420"/>
                  </a:cubicBezTo>
                  <a:lnTo>
                    <a:pt x="0" y="48856"/>
                  </a:lnTo>
                  <a:cubicBezTo>
                    <a:pt x="0" y="21873"/>
                    <a:pt x="21873" y="0"/>
                    <a:pt x="488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550310" cy="595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15477" y="1416694"/>
            <a:ext cx="6034452" cy="221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Font typeface="Arial"/>
              <a:buChar char="•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WebRTC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연결을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위해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필요한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Offer/Answer/ICE Candidate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정보를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주고받는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핵심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모듈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Font typeface="Arial"/>
              <a:buChar char="•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ws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://…/signaling)을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통해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</a:t>
            </a:r>
            <a:r>
              <a:rPr lang="en-US" sz="2050" b="1" spc="-61" dirty="0" err="1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메시지</a:t>
            </a:r>
            <a:r>
              <a:rPr lang="en-US" sz="2050" b="1" spc="-61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전달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2870"/>
              </a:lnSpc>
            </a:pP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857363"/>
            <a:ext cx="6279451" cy="8006102"/>
            <a:chOff x="0" y="0"/>
            <a:chExt cx="1535844" cy="19581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5844" cy="1958153"/>
            </a:xfrm>
            <a:custGeom>
              <a:avLst/>
              <a:gdLst/>
              <a:ahLst/>
              <a:cxnLst/>
              <a:rect l="l" t="t" r="r" b="b"/>
              <a:pathLst>
                <a:path w="1535844" h="1958153">
                  <a:moveTo>
                    <a:pt x="49316" y="0"/>
                  </a:moveTo>
                  <a:lnTo>
                    <a:pt x="1486528" y="0"/>
                  </a:lnTo>
                  <a:cubicBezTo>
                    <a:pt x="1499608" y="0"/>
                    <a:pt x="1512151" y="5196"/>
                    <a:pt x="1521400" y="14444"/>
                  </a:cubicBezTo>
                  <a:cubicBezTo>
                    <a:pt x="1530648" y="23693"/>
                    <a:pt x="1535844" y="36237"/>
                    <a:pt x="1535844" y="49316"/>
                  </a:cubicBezTo>
                  <a:lnTo>
                    <a:pt x="1535844" y="1908837"/>
                  </a:lnTo>
                  <a:cubicBezTo>
                    <a:pt x="1535844" y="1921916"/>
                    <a:pt x="1530648" y="1934460"/>
                    <a:pt x="1521400" y="1943709"/>
                  </a:cubicBezTo>
                  <a:cubicBezTo>
                    <a:pt x="1512151" y="1952957"/>
                    <a:pt x="1499608" y="1958153"/>
                    <a:pt x="1486528" y="1958153"/>
                  </a:cubicBezTo>
                  <a:lnTo>
                    <a:pt x="49316" y="1958153"/>
                  </a:lnTo>
                  <a:cubicBezTo>
                    <a:pt x="36237" y="1958153"/>
                    <a:pt x="23693" y="1952957"/>
                    <a:pt x="14444" y="1943709"/>
                  </a:cubicBezTo>
                  <a:cubicBezTo>
                    <a:pt x="5196" y="1934460"/>
                    <a:pt x="0" y="1921916"/>
                    <a:pt x="0" y="1908837"/>
                  </a:cubicBezTo>
                  <a:lnTo>
                    <a:pt x="0" y="49316"/>
                  </a:lnTo>
                  <a:cubicBezTo>
                    <a:pt x="0" y="36237"/>
                    <a:pt x="5196" y="23693"/>
                    <a:pt x="14444" y="14444"/>
                  </a:cubicBezTo>
                  <a:cubicBezTo>
                    <a:pt x="23693" y="5196"/>
                    <a:pt x="36237" y="0"/>
                    <a:pt x="49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535844" cy="1986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68597" y="3689694"/>
            <a:ext cx="6328213" cy="6173771"/>
            <a:chOff x="0" y="0"/>
            <a:chExt cx="1547770" cy="15099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7771" cy="1509997"/>
            </a:xfrm>
            <a:custGeom>
              <a:avLst/>
              <a:gdLst/>
              <a:ahLst/>
              <a:cxnLst/>
              <a:rect l="l" t="t" r="r" b="b"/>
              <a:pathLst>
                <a:path w="1547771" h="1509997">
                  <a:moveTo>
                    <a:pt x="48936" y="0"/>
                  </a:moveTo>
                  <a:lnTo>
                    <a:pt x="1498835" y="0"/>
                  </a:lnTo>
                  <a:cubicBezTo>
                    <a:pt x="1525861" y="0"/>
                    <a:pt x="1547771" y="21909"/>
                    <a:pt x="1547771" y="48936"/>
                  </a:cubicBezTo>
                  <a:lnTo>
                    <a:pt x="1547771" y="1461061"/>
                  </a:lnTo>
                  <a:cubicBezTo>
                    <a:pt x="1547771" y="1488088"/>
                    <a:pt x="1525861" y="1509997"/>
                    <a:pt x="1498835" y="1509997"/>
                  </a:cubicBezTo>
                  <a:lnTo>
                    <a:pt x="48936" y="1509997"/>
                  </a:lnTo>
                  <a:cubicBezTo>
                    <a:pt x="35957" y="1509997"/>
                    <a:pt x="23510" y="1504841"/>
                    <a:pt x="14333" y="1495664"/>
                  </a:cubicBezTo>
                  <a:cubicBezTo>
                    <a:pt x="5156" y="1486487"/>
                    <a:pt x="0" y="1474040"/>
                    <a:pt x="0" y="1461061"/>
                  </a:cubicBezTo>
                  <a:lnTo>
                    <a:pt x="0" y="48936"/>
                  </a:lnTo>
                  <a:cubicBezTo>
                    <a:pt x="0" y="35957"/>
                    <a:pt x="5156" y="23510"/>
                    <a:pt x="14333" y="14333"/>
                  </a:cubicBezTo>
                  <a:cubicBezTo>
                    <a:pt x="23510" y="5156"/>
                    <a:pt x="35957" y="0"/>
                    <a:pt x="48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547770" cy="1538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90026" y="1968696"/>
            <a:ext cx="4470855" cy="2915187"/>
          </a:xfrm>
          <a:custGeom>
            <a:avLst/>
            <a:gdLst/>
            <a:ahLst/>
            <a:cxnLst/>
            <a:rect l="l" t="t" r="r" b="b"/>
            <a:pathLst>
              <a:path w="4470855" h="2915187">
                <a:moveTo>
                  <a:pt x="0" y="0"/>
                </a:moveTo>
                <a:lnTo>
                  <a:pt x="4470856" y="0"/>
                </a:lnTo>
                <a:lnTo>
                  <a:pt x="4470856" y="2915188"/>
                </a:lnTo>
                <a:lnTo>
                  <a:pt x="0" y="291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8050" y="4951613"/>
            <a:ext cx="5980751" cy="3476311"/>
          </a:xfrm>
          <a:custGeom>
            <a:avLst/>
            <a:gdLst/>
            <a:ahLst/>
            <a:cxnLst/>
            <a:rect l="l" t="t" r="r" b="b"/>
            <a:pathLst>
              <a:path w="5980751" h="3476311">
                <a:moveTo>
                  <a:pt x="0" y="0"/>
                </a:moveTo>
                <a:lnTo>
                  <a:pt x="5980751" y="0"/>
                </a:lnTo>
                <a:lnTo>
                  <a:pt x="5980751" y="3476311"/>
                </a:lnTo>
                <a:lnTo>
                  <a:pt x="0" y="347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04923" y="8495654"/>
            <a:ext cx="5335565" cy="1175504"/>
          </a:xfrm>
          <a:custGeom>
            <a:avLst/>
            <a:gdLst/>
            <a:ahLst/>
            <a:cxnLst/>
            <a:rect l="l" t="t" r="r" b="b"/>
            <a:pathLst>
              <a:path w="5335565" h="1175504">
                <a:moveTo>
                  <a:pt x="0" y="0"/>
                </a:moveTo>
                <a:lnTo>
                  <a:pt x="5335565" y="0"/>
                </a:lnTo>
                <a:lnTo>
                  <a:pt x="5335565" y="1175503"/>
                </a:lnTo>
                <a:lnTo>
                  <a:pt x="0" y="1175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모듈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상세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</a:t>
            </a:r>
            <a:endParaRPr lang="en-US" sz="2400" b="1" dirty="0">
              <a:solidFill>
                <a:srgbClr val="272727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719503" y="517506"/>
            <a:ext cx="3844071" cy="37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04"/>
              </a:lnSpc>
              <a:spcBef>
                <a:spcPct val="0"/>
              </a:spcBef>
            </a:pPr>
            <a:r>
              <a:rPr lang="en-US" sz="2200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4923" y="1291809"/>
            <a:ext cx="5449424" cy="45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시그널링 모듈 (Signaling Module)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15477" y="3849088"/>
            <a:ext cx="6034452" cy="63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제공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AutoNum type="arabicPeriod"/>
            </a:pPr>
            <a:r>
              <a:rPr lang="en-US" sz="2050" spc="-61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OFFER/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ANSWer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교환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335" lvl="2" indent="-295112" algn="l">
              <a:lnSpc>
                <a:spcPts val="2870"/>
              </a:lnSpc>
              <a:buFont typeface="Arial"/>
              <a:buChar char="⚬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안드로이드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만들어낸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SDP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Offer를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)로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전송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→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피어와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공유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335" lvl="2" indent="-295112" algn="l">
              <a:lnSpc>
                <a:spcPts val="2870"/>
              </a:lnSpc>
              <a:buFont typeface="Arial"/>
              <a:buChar char="⚬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서버에서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전달받은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SDP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Answer를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다시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클라이언트에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반영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AutoNum type="arabicPeriod"/>
            </a:pP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ICE Candidate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교환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335" lvl="2" indent="-295112" algn="l">
              <a:lnSpc>
                <a:spcPts val="2870"/>
              </a:lnSpc>
              <a:buFont typeface="Arial"/>
              <a:buChar char="⚬"/>
            </a:pP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P2P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연결을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완성하기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위해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필요한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ICE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후보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내부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IP,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외부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IP 등)를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주고받는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역할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AutoNum type="arabicPeriod"/>
            </a:pP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통신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335" lvl="2" indent="-295112" algn="l">
              <a:lnSpc>
                <a:spcPts val="2870"/>
              </a:lnSpc>
              <a:buFont typeface="Arial"/>
              <a:buChar char="⚬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SignalingClient를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통해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실시간으로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</a:t>
            </a:r>
            <a:r>
              <a:rPr lang="en-US" sz="2050" b="1" spc="-61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</a:t>
            </a:r>
            <a:r>
              <a:rPr lang="en-US" sz="2050" b="1" spc="-61" dirty="0" err="1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메시지를</a:t>
            </a:r>
            <a:r>
              <a:rPr lang="en-US" sz="2050" b="1" spc="-61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주고받으므로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REST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API보다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빠르게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신호를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교환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667" lvl="1" indent="-221334" algn="l">
              <a:lnSpc>
                <a:spcPts val="2870"/>
              </a:lnSpc>
              <a:buAutoNum type="arabicPeriod"/>
            </a:pP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멀티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엔드포인트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지원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(예: /signaling, /pose)</a:t>
            </a:r>
          </a:p>
          <a:p>
            <a:pPr marL="885335" lvl="2" indent="-295112" algn="l">
              <a:lnSpc>
                <a:spcPts val="2870"/>
              </a:lnSpc>
              <a:buFont typeface="Arial"/>
              <a:buChar char="⚬"/>
            </a:pP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같은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클래스에서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시그널링용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</a:p>
          <a:p>
            <a:pPr algn="l">
              <a:lnSpc>
                <a:spcPts val="2870"/>
              </a:lnSpc>
            </a:pP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   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포즈용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나눠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연결할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수도</a:t>
            </a:r>
            <a:r>
              <a:rPr lang="en-US" sz="2050" b="1" spc="-6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50" b="1" spc="-6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있음</a:t>
            </a: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2870"/>
              </a:lnSpc>
            </a:pPr>
            <a:endParaRPr lang="en-US" sz="2050" b="1" spc="-6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313431"/>
            <a:ext cx="17621250" cy="9660138"/>
            <a:chOff x="0" y="0"/>
            <a:chExt cx="4640988" cy="2544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988" cy="2544234"/>
            </a:xfrm>
            <a:custGeom>
              <a:avLst/>
              <a:gdLst/>
              <a:ahLst/>
              <a:cxnLst/>
              <a:rect l="l" t="t" r="r" b="b"/>
              <a:pathLst>
                <a:path w="4640988" h="2544234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529296"/>
                  </a:lnTo>
                  <a:cubicBezTo>
                    <a:pt x="4640988" y="2537546"/>
                    <a:pt x="4634300" y="2544234"/>
                    <a:pt x="4626050" y="2544234"/>
                  </a:cubicBezTo>
                  <a:lnTo>
                    <a:pt x="14938" y="2544234"/>
                  </a:lnTo>
                  <a:cubicBezTo>
                    <a:pt x="6688" y="2544234"/>
                    <a:pt x="0" y="2537546"/>
                    <a:pt x="0" y="2529296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0988" cy="257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13431"/>
            <a:ext cx="17621250" cy="829569"/>
            <a:chOff x="0" y="0"/>
            <a:chExt cx="4640988" cy="218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988" cy="218487"/>
            </a:xfrm>
            <a:custGeom>
              <a:avLst/>
              <a:gdLst/>
              <a:ahLst/>
              <a:cxnLst/>
              <a:rect l="l" t="t" r="r" b="b"/>
              <a:pathLst>
                <a:path w="4640988" h="218487">
                  <a:moveTo>
                    <a:pt x="14938" y="0"/>
                  </a:moveTo>
                  <a:lnTo>
                    <a:pt x="4626050" y="0"/>
                  </a:lnTo>
                  <a:cubicBezTo>
                    <a:pt x="4634300" y="0"/>
                    <a:pt x="4640988" y="6688"/>
                    <a:pt x="4640988" y="14938"/>
                  </a:cubicBezTo>
                  <a:lnTo>
                    <a:pt x="4640988" y="203549"/>
                  </a:lnTo>
                  <a:cubicBezTo>
                    <a:pt x="4640988" y="211799"/>
                    <a:pt x="4634300" y="218487"/>
                    <a:pt x="4626050" y="218487"/>
                  </a:cubicBezTo>
                  <a:lnTo>
                    <a:pt x="14938" y="218487"/>
                  </a:lnTo>
                  <a:cubicBezTo>
                    <a:pt x="6688" y="218487"/>
                    <a:pt x="0" y="211799"/>
                    <a:pt x="0" y="203549"/>
                  </a:cubicBezTo>
                  <a:lnTo>
                    <a:pt x="0" y="14938"/>
                  </a:lnTo>
                  <a:cubicBezTo>
                    <a:pt x="0" y="6688"/>
                    <a:pt x="6688" y="0"/>
                    <a:pt x="14938" y="0"/>
                  </a:cubicBez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40988" cy="247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3375" y="759701"/>
            <a:ext cx="17621250" cy="383299"/>
            <a:chOff x="0" y="0"/>
            <a:chExt cx="4640988" cy="100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988" cy="100951"/>
            </a:xfrm>
            <a:custGeom>
              <a:avLst/>
              <a:gdLst/>
              <a:ahLst/>
              <a:cxnLst/>
              <a:rect l="l" t="t" r="r" b="b"/>
              <a:pathLst>
                <a:path w="4640988" h="100951">
                  <a:moveTo>
                    <a:pt x="0" y="0"/>
                  </a:moveTo>
                  <a:lnTo>
                    <a:pt x="4640988" y="0"/>
                  </a:lnTo>
                  <a:lnTo>
                    <a:pt x="4640988" y="100951"/>
                  </a:lnTo>
                  <a:lnTo>
                    <a:pt x="0" y="100951"/>
                  </a:lnTo>
                  <a:close/>
                </a:path>
              </a:pathLst>
            </a:custGeom>
            <a:solidFill>
              <a:srgbClr val="F8F5E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640988" cy="12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6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0150" y="2270906"/>
            <a:ext cx="7718247" cy="6743919"/>
            <a:chOff x="0" y="0"/>
            <a:chExt cx="1887749" cy="1649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7749" cy="1649445"/>
            </a:xfrm>
            <a:custGeom>
              <a:avLst/>
              <a:gdLst/>
              <a:ahLst/>
              <a:cxnLst/>
              <a:rect l="l" t="t" r="r" b="b"/>
              <a:pathLst>
                <a:path w="1887749" h="1649445">
                  <a:moveTo>
                    <a:pt x="40123" y="0"/>
                  </a:moveTo>
                  <a:lnTo>
                    <a:pt x="1847626" y="0"/>
                  </a:lnTo>
                  <a:cubicBezTo>
                    <a:pt x="1858267" y="0"/>
                    <a:pt x="1868473" y="4227"/>
                    <a:pt x="1875997" y="11752"/>
                  </a:cubicBezTo>
                  <a:cubicBezTo>
                    <a:pt x="1883521" y="19276"/>
                    <a:pt x="1887749" y="29481"/>
                    <a:pt x="1887749" y="40123"/>
                  </a:cubicBezTo>
                  <a:lnTo>
                    <a:pt x="1887749" y="1609322"/>
                  </a:lnTo>
                  <a:cubicBezTo>
                    <a:pt x="1887749" y="1619963"/>
                    <a:pt x="1883521" y="1630169"/>
                    <a:pt x="1875997" y="1637693"/>
                  </a:cubicBezTo>
                  <a:cubicBezTo>
                    <a:pt x="1868473" y="1645218"/>
                    <a:pt x="1858267" y="1649445"/>
                    <a:pt x="1847626" y="1649445"/>
                  </a:cubicBezTo>
                  <a:lnTo>
                    <a:pt x="40123" y="1649445"/>
                  </a:lnTo>
                  <a:cubicBezTo>
                    <a:pt x="29481" y="1649445"/>
                    <a:pt x="19276" y="1645218"/>
                    <a:pt x="11752" y="1637693"/>
                  </a:cubicBezTo>
                  <a:cubicBezTo>
                    <a:pt x="4227" y="1630169"/>
                    <a:pt x="0" y="1619963"/>
                    <a:pt x="0" y="1609322"/>
                  </a:cubicBezTo>
                  <a:lnTo>
                    <a:pt x="0" y="40123"/>
                  </a:lnTo>
                  <a:cubicBezTo>
                    <a:pt x="0" y="29481"/>
                    <a:pt x="4227" y="19276"/>
                    <a:pt x="11752" y="11752"/>
                  </a:cubicBezTo>
                  <a:cubicBezTo>
                    <a:pt x="19276" y="4227"/>
                    <a:pt x="29481" y="0"/>
                    <a:pt x="401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887749" cy="1678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266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1441" y="2715669"/>
            <a:ext cx="7336505" cy="2456567"/>
          </a:xfrm>
          <a:custGeom>
            <a:avLst/>
            <a:gdLst/>
            <a:ahLst/>
            <a:cxnLst/>
            <a:rect l="l" t="t" r="r" b="b"/>
            <a:pathLst>
              <a:path w="7336505" h="2456567">
                <a:moveTo>
                  <a:pt x="0" y="0"/>
                </a:moveTo>
                <a:lnTo>
                  <a:pt x="7336505" y="0"/>
                </a:lnTo>
                <a:lnTo>
                  <a:pt x="7336505" y="2456567"/>
                </a:lnTo>
                <a:lnTo>
                  <a:pt x="0" y="2456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700099" y="1941094"/>
            <a:ext cx="7186796" cy="2288006"/>
            <a:chOff x="0" y="0"/>
            <a:chExt cx="1680592" cy="4567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0592" cy="456797"/>
            </a:xfrm>
            <a:custGeom>
              <a:avLst/>
              <a:gdLst/>
              <a:ahLst/>
              <a:cxnLst/>
              <a:rect l="l" t="t" r="r" b="b"/>
              <a:pathLst>
                <a:path w="1680592" h="456797">
                  <a:moveTo>
                    <a:pt x="45068" y="0"/>
                  </a:moveTo>
                  <a:lnTo>
                    <a:pt x="1635524" y="0"/>
                  </a:lnTo>
                  <a:cubicBezTo>
                    <a:pt x="1660414" y="0"/>
                    <a:pt x="1680592" y="20178"/>
                    <a:pt x="1680592" y="45068"/>
                  </a:cubicBezTo>
                  <a:lnTo>
                    <a:pt x="1680592" y="411729"/>
                  </a:lnTo>
                  <a:cubicBezTo>
                    <a:pt x="1680592" y="423682"/>
                    <a:pt x="1675844" y="435145"/>
                    <a:pt x="1667392" y="443597"/>
                  </a:cubicBezTo>
                  <a:cubicBezTo>
                    <a:pt x="1658940" y="452049"/>
                    <a:pt x="1647477" y="456797"/>
                    <a:pt x="1635524" y="456797"/>
                  </a:cubicBezTo>
                  <a:lnTo>
                    <a:pt x="45068" y="456797"/>
                  </a:lnTo>
                  <a:cubicBezTo>
                    <a:pt x="33115" y="456797"/>
                    <a:pt x="21652" y="452049"/>
                    <a:pt x="13200" y="443597"/>
                  </a:cubicBezTo>
                  <a:cubicBezTo>
                    <a:pt x="4748" y="435145"/>
                    <a:pt x="0" y="423682"/>
                    <a:pt x="0" y="411729"/>
                  </a:cubicBezTo>
                  <a:lnTo>
                    <a:pt x="0" y="45068"/>
                  </a:lnTo>
                  <a:cubicBezTo>
                    <a:pt x="0" y="33115"/>
                    <a:pt x="4748" y="21652"/>
                    <a:pt x="13200" y="13200"/>
                  </a:cubicBezTo>
                  <a:cubicBezTo>
                    <a:pt x="21652" y="4748"/>
                    <a:pt x="33115" y="0"/>
                    <a:pt x="45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680592" cy="485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266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5514311"/>
            <a:ext cx="7401988" cy="1991102"/>
          </a:xfrm>
          <a:custGeom>
            <a:avLst/>
            <a:gdLst/>
            <a:ahLst/>
            <a:cxnLst/>
            <a:rect l="l" t="t" r="r" b="b"/>
            <a:pathLst>
              <a:path w="7401988" h="1991102">
                <a:moveTo>
                  <a:pt x="0" y="0"/>
                </a:moveTo>
                <a:lnTo>
                  <a:pt x="7401988" y="0"/>
                </a:lnTo>
                <a:lnTo>
                  <a:pt x="7401988" y="1991101"/>
                </a:lnTo>
                <a:lnTo>
                  <a:pt x="0" y="199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" b="-18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094804" y="4994117"/>
            <a:ext cx="7524435" cy="300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4"/>
              </a:lnSpc>
              <a:spcBef>
                <a:spcPct val="0"/>
              </a:spcBef>
            </a:pP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제공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594" lvl="1" indent="-221297" algn="just">
              <a:lnSpc>
                <a:spcPts val="2664"/>
              </a:lnSpc>
              <a:spcBef>
                <a:spcPct val="0"/>
              </a:spcBef>
              <a:buAutoNum type="arabicPeriod"/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AI서버와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연결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189" lvl="2" indent="-295063" algn="just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WEBSOCKET을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사용하여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AI서버와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직접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연결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just">
              <a:lnSpc>
                <a:spcPts val="2664"/>
              </a:lnSpc>
              <a:spcBef>
                <a:spcPct val="0"/>
              </a:spcBef>
            </a:pP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just">
              <a:lnSpc>
                <a:spcPts val="2664"/>
              </a:lnSpc>
              <a:spcBef>
                <a:spcPct val="0"/>
              </a:spcBef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2.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관절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랜드마크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필터링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189" lvl="2" indent="-295063" algn="just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Points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리스트를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기준으로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필요한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관절만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추출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885189" lvl="2" indent="-295063" algn="just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불필요한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데이터는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제거해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입력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형식에</a:t>
            </a:r>
            <a:r>
              <a:rPr lang="en-US" sz="2049" b="1" spc="143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spc="143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맞춤</a:t>
            </a: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just">
              <a:lnSpc>
                <a:spcPts val="2664"/>
              </a:lnSpc>
              <a:spcBef>
                <a:spcPct val="0"/>
              </a:spcBef>
            </a:pP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just">
              <a:lnSpc>
                <a:spcPts val="2664"/>
              </a:lnSpc>
              <a:spcBef>
                <a:spcPct val="0"/>
              </a:spcBef>
            </a:pPr>
            <a:endParaRPr lang="en-US" sz="2049" b="1" spc="143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700099" y="4716512"/>
            <a:ext cx="7186796" cy="3012555"/>
            <a:chOff x="0" y="-28575"/>
            <a:chExt cx="1757765" cy="736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7765" cy="708244"/>
            </a:xfrm>
            <a:custGeom>
              <a:avLst/>
              <a:gdLst/>
              <a:ahLst/>
              <a:cxnLst/>
              <a:rect l="l" t="t" r="r" b="b"/>
              <a:pathLst>
                <a:path w="1757765" h="708244">
                  <a:moveTo>
                    <a:pt x="43090" y="0"/>
                  </a:moveTo>
                  <a:lnTo>
                    <a:pt x="1714675" y="0"/>
                  </a:lnTo>
                  <a:cubicBezTo>
                    <a:pt x="1738473" y="0"/>
                    <a:pt x="1757765" y="19292"/>
                    <a:pt x="1757765" y="43090"/>
                  </a:cubicBezTo>
                  <a:lnTo>
                    <a:pt x="1757765" y="665154"/>
                  </a:lnTo>
                  <a:cubicBezTo>
                    <a:pt x="1757765" y="688952"/>
                    <a:pt x="1738473" y="708244"/>
                    <a:pt x="1714675" y="708244"/>
                  </a:cubicBezTo>
                  <a:lnTo>
                    <a:pt x="43090" y="708244"/>
                  </a:lnTo>
                  <a:cubicBezTo>
                    <a:pt x="31662" y="708244"/>
                    <a:pt x="20702" y="703704"/>
                    <a:pt x="12621" y="695623"/>
                  </a:cubicBezTo>
                  <a:cubicBezTo>
                    <a:pt x="4540" y="687542"/>
                    <a:pt x="0" y="676582"/>
                    <a:pt x="0" y="665154"/>
                  </a:cubicBezTo>
                  <a:lnTo>
                    <a:pt x="0" y="43090"/>
                  </a:lnTo>
                  <a:cubicBezTo>
                    <a:pt x="0" y="19292"/>
                    <a:pt x="19292" y="0"/>
                    <a:pt x="430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71F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757765" cy="736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266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7838943"/>
            <a:ext cx="7336505" cy="694872"/>
          </a:xfrm>
          <a:custGeom>
            <a:avLst/>
            <a:gdLst/>
            <a:ahLst/>
            <a:cxnLst/>
            <a:rect l="l" t="t" r="r" b="b"/>
            <a:pathLst>
              <a:path w="7336505" h="694872">
                <a:moveTo>
                  <a:pt x="0" y="0"/>
                </a:moveTo>
                <a:lnTo>
                  <a:pt x="7336505" y="0"/>
                </a:lnTo>
                <a:lnTo>
                  <a:pt x="7336505" y="694872"/>
                </a:lnTo>
                <a:lnTo>
                  <a:pt x="0" y="69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67" b="-2267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719503" y="527031"/>
            <a:ext cx="3844071" cy="34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05"/>
              </a:lnSpc>
              <a:spcBef>
                <a:spcPct val="0"/>
              </a:spcBef>
            </a:pPr>
            <a:r>
              <a:rPr lang="en-US" sz="2049" b="1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4637" y="1338164"/>
            <a:ext cx="54494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b="1" spc="-78">
                <a:solidFill>
                  <a:srgbClr val="5271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통신 모듈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73441" y="2157205"/>
            <a:ext cx="473714" cy="3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4"/>
              </a:lnSpc>
              <a:spcBef>
                <a:spcPct val="0"/>
              </a:spcBef>
            </a:pP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2049" b="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29800" y="2529486"/>
            <a:ext cx="6519926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4" lvl="1" indent="-221297" algn="just">
              <a:lnSpc>
                <a:spcPts val="2664"/>
              </a:lnSpc>
              <a:buFont typeface="Arial"/>
              <a:buChar char="•"/>
            </a:pP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안드로이드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에서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전송하는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포즈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데이터를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수신</a:t>
            </a:r>
            <a:endParaRPr lang="en-US" sz="2049" b="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442594" lvl="1" indent="-221297" algn="just">
              <a:lnSpc>
                <a:spcPts val="2664"/>
              </a:lnSpc>
              <a:buFont typeface="Arial"/>
              <a:buChar char="•"/>
            </a:pP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필요한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관절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(Point)을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필터링하여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서버에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전달할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JSON으로</a:t>
            </a:r>
            <a:r>
              <a:rPr lang="en-US" sz="2049" b="1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변환</a:t>
            </a:r>
            <a:endParaRPr lang="en-US" sz="2049" b="1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810150" y="527031"/>
            <a:ext cx="6360626" cy="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모듈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상세</a:t>
            </a:r>
            <a:r>
              <a:rPr lang="en-US" sz="2400" b="1" dirty="0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400" b="1" dirty="0" err="1">
                <a:solidFill>
                  <a:srgbClr val="272727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</a:t>
            </a:r>
            <a:endParaRPr lang="en-US" sz="2400" b="1" dirty="0">
              <a:solidFill>
                <a:srgbClr val="272727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919</Words>
  <Application>Microsoft Office PowerPoint</Application>
  <PresentationFormat>사용자 지정</PresentationFormat>
  <Paragraphs>273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Nanum Square</vt:lpstr>
      <vt:lpstr>Nanum Square Bold</vt:lpstr>
      <vt:lpstr>Arial</vt:lpstr>
      <vt:lpstr>TT Commons Pro Bold</vt:lpstr>
      <vt:lpstr>Arimo</vt:lpstr>
      <vt:lpstr>Nanum Square Ultra-Bold</vt:lpstr>
      <vt:lpstr>Calibri</vt:lpstr>
      <vt:lpstr>TT Commons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깔끔한 도형 비즈니스 회사 소개 프레젠테이션</dc:title>
  <cp:lastModifiedBy>이예권</cp:lastModifiedBy>
  <cp:revision>4</cp:revision>
  <dcterms:created xsi:type="dcterms:W3CDTF">2006-08-16T00:00:00Z</dcterms:created>
  <dcterms:modified xsi:type="dcterms:W3CDTF">2025-03-06T04:02:16Z</dcterms:modified>
  <dc:identifier>DAGgFxMQlbI</dc:identifier>
</cp:coreProperties>
</file>